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notesMasterIdLst>
    <p:notesMasterId r:id="rId34"/>
  </p:notesMasterIdLst>
  <p:sldIdLst>
    <p:sldId id="256" r:id="rId2"/>
    <p:sldId id="560" r:id="rId3"/>
    <p:sldId id="561" r:id="rId4"/>
    <p:sldId id="562" r:id="rId5"/>
    <p:sldId id="564" r:id="rId6"/>
    <p:sldId id="563" r:id="rId7"/>
    <p:sldId id="1050" r:id="rId8"/>
    <p:sldId id="1051" r:id="rId9"/>
    <p:sldId id="985" r:id="rId10"/>
    <p:sldId id="986" r:id="rId11"/>
    <p:sldId id="992" r:id="rId12"/>
    <p:sldId id="1046" r:id="rId13"/>
    <p:sldId id="642" r:id="rId14"/>
    <p:sldId id="681" r:id="rId15"/>
    <p:sldId id="630" r:id="rId16"/>
    <p:sldId id="687" r:id="rId17"/>
    <p:sldId id="688" r:id="rId18"/>
    <p:sldId id="635" r:id="rId19"/>
    <p:sldId id="634" r:id="rId20"/>
    <p:sldId id="637" r:id="rId21"/>
    <p:sldId id="638" r:id="rId22"/>
    <p:sldId id="896" r:id="rId23"/>
    <p:sldId id="640" r:id="rId24"/>
    <p:sldId id="641" r:id="rId25"/>
    <p:sldId id="661" r:id="rId26"/>
    <p:sldId id="662" r:id="rId27"/>
    <p:sldId id="665" r:id="rId28"/>
    <p:sldId id="944" r:id="rId29"/>
    <p:sldId id="668" r:id="rId30"/>
    <p:sldId id="669" r:id="rId31"/>
    <p:sldId id="675" r:id="rId32"/>
    <p:sldId id="99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0011F-3868-4E85-BBD4-0DC8588F31A6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706EA-D2A7-4A44-80A5-61EAD9F46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7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4CBDB1E5-E1FE-4359-90CD-8F021F1CE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341521B-E577-47C7-B69B-98EB95DA3C48}" type="slidenum">
              <a:rPr lang="en-US" altLang="ru-RU" sz="1200">
                <a:latin typeface="Times New Roman" panose="02020603050405020304" pitchFamily="18" charset="0"/>
              </a:rPr>
              <a:pPr/>
              <a:t>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7E3F7ECF-2A1E-4FFD-B36E-D53D0AF038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CF34902-450E-435B-BF5D-58D4EC490E89}" type="slidenum">
              <a:rPr lang="en-US" altLang="ru-RU" sz="1200">
                <a:latin typeface="Times New Roman" panose="02020603050405020304" pitchFamily="18" charset="0"/>
              </a:rPr>
              <a:pPr/>
              <a:t>12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ECB4B6E8-2BED-401F-8691-BBBC56432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97D708C-A512-43E0-B056-066ECECEE274}" type="slidenum">
              <a:rPr lang="en-US" altLang="ru-RU" sz="1200">
                <a:latin typeface="Times New Roman" panose="02020603050405020304" pitchFamily="18" charset="0"/>
              </a:rPr>
              <a:pPr/>
              <a:t>13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919A5E0-6428-4DC8-B270-ED20F0AECD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50936BA4-D161-41F8-BEFE-8A2990A0C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78653656-32B4-4939-B62D-489B928AAE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58173EE-291B-4B96-9D17-CE0D66778F29}" type="slidenum">
              <a:rPr lang="en-US" altLang="ru-RU" sz="1200">
                <a:latin typeface="Times New Roman" panose="02020603050405020304" pitchFamily="18" charset="0"/>
              </a:rPr>
              <a:pPr/>
              <a:t>14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8CE6765E-37FA-4A8D-B077-323DE4EA89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92BFC8E-5DCE-41E8-A184-2A84385E344F}" type="slidenum">
              <a:rPr lang="en-US" altLang="ru-RU" sz="1200">
                <a:latin typeface="Times New Roman" panose="02020603050405020304" pitchFamily="18" charset="0"/>
              </a:rPr>
              <a:pPr/>
              <a:t>15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5A1AF299-67C5-436C-9D67-4AE70F3EC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B03788DA-3EBB-4721-A387-04F59AA68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637AECA5-BF60-4210-9463-CEEE249691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D21E153-A42F-4CCF-8602-A2F9B09D0D32}" type="slidenum">
              <a:rPr lang="en-US" altLang="ru-RU" sz="1200">
                <a:latin typeface="Times New Roman" panose="02020603050405020304" pitchFamily="18" charset="0"/>
              </a:rPr>
              <a:pPr/>
              <a:t>16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00E9AD31-1BD2-4D37-8746-5E38224B37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3485F550-363A-4A21-B125-9F137CEF8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BF1CDA49-BA7A-4369-BBCF-ED2296E5A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70948D-1FA3-42DA-A280-E6078A2420BA}" type="slidenum">
              <a:rPr lang="en-US" altLang="ru-RU" sz="1200">
                <a:latin typeface="Times New Roman" panose="02020603050405020304" pitchFamily="18" charset="0"/>
              </a:rPr>
              <a:pPr/>
              <a:t>17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0ABCDAB7-7036-4EE3-AC4E-D873D85893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8BC34985-3395-4694-BAFB-BD2C8A3E1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D94B528F-2448-4BB1-8CF5-0F5104A56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F2131A8-8ADB-430A-8379-904F69086AFC}" type="slidenum">
              <a:rPr lang="en-US" altLang="ru-RU" sz="1200">
                <a:latin typeface="Times New Roman" panose="02020603050405020304" pitchFamily="18" charset="0"/>
              </a:rPr>
              <a:pPr/>
              <a:t>18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5F85CF1C-2A39-4A5C-983F-17F6214CAC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D9CE3EC3-419A-4D0C-BE7C-66B0B4D01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214F413A-530C-4131-9CB7-9DDB07F9A4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4A1754A-9862-4424-A514-F5EB877D9639}" type="slidenum">
              <a:rPr lang="en-US" altLang="ru-RU" sz="1200">
                <a:latin typeface="Times New Roman" panose="02020603050405020304" pitchFamily="18" charset="0"/>
              </a:rPr>
              <a:pPr/>
              <a:t>19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15A45A95-4448-4680-9933-81B91AA065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546BD973-4F60-4C3D-A687-0A251C8AE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1EBB0658-53C8-44B3-82CE-6B301B35DD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71BE33-A6A1-4DC9-A062-F3DAFF5EA10A}" type="slidenum">
              <a:rPr lang="en-US" altLang="ru-RU" sz="1200">
                <a:latin typeface="Times New Roman" panose="02020603050405020304" pitchFamily="18" charset="0"/>
              </a:rPr>
              <a:pPr/>
              <a:t>20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8902BA04-0CAF-4978-B431-10BE54F528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B7C34377-9606-4A19-A41C-8B6B78319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43AE4A20-237C-4E13-8E7E-3627F924C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772728-CF46-42A7-8160-EAC63042654F}" type="slidenum">
              <a:rPr lang="en-US" altLang="ru-RU" sz="1200">
                <a:latin typeface="Times New Roman" panose="02020603050405020304" pitchFamily="18" charset="0"/>
              </a:rPr>
              <a:pPr/>
              <a:t>21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3B3268B4-81D3-45A9-B496-000C3EDCE9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EE435BA4-F741-4105-8EF1-55EEC6165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388A4D57-F081-4B98-A23F-638A3797A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8559B2-9C7F-45E6-A662-3BFD57952688}" type="slidenum">
              <a:rPr lang="en-US" altLang="ru-RU" sz="1200">
                <a:latin typeface="Times New Roman" panose="02020603050405020304" pitchFamily="18" charset="0"/>
              </a:rPr>
              <a:pPr/>
              <a:t>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7B83B93-36FC-4D2E-AA9F-8F3EB799E3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34DBF8D9-5476-4576-A14E-8F31459CC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9F13383D-5D92-4702-81B8-E987DA549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418556F-A7FF-465B-86B9-9B09ED0A4F6F}" type="slidenum">
              <a:rPr lang="en-US" altLang="ru-RU" sz="1200">
                <a:latin typeface="Times New Roman" panose="02020603050405020304" pitchFamily="18" charset="0"/>
              </a:rPr>
              <a:pPr/>
              <a:t>22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19331844-6058-4AC3-AA60-25A719281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CBB524BB-0BE0-4488-8694-9810BA2D9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1EA45C70-176C-4A7F-9E83-C9441EE6E4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C8E687-78DB-42B5-ADAD-45DF8AEC4D87}" type="slidenum">
              <a:rPr lang="en-US" altLang="ru-RU" sz="1200">
                <a:latin typeface="Times New Roman" panose="02020603050405020304" pitchFamily="18" charset="0"/>
              </a:rPr>
              <a:pPr/>
              <a:t>23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02F2DB4F-CB42-40B6-B47B-F64B4FC4D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583088D4-50B2-4F94-9F0F-56ED1183D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E08F18F7-AC55-4AA3-8D0A-B554D87FFA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A0E1DA4-BFEE-4073-9C3A-856113BBC308}" type="slidenum">
              <a:rPr lang="en-US" altLang="ru-RU" sz="1200">
                <a:latin typeface="Times New Roman" panose="02020603050405020304" pitchFamily="18" charset="0"/>
              </a:rPr>
              <a:pPr/>
              <a:t>24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939C406F-CB26-4BE9-9242-CECA3FCEE9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A8532BF2-0CD1-4072-9EA8-A217FB19B0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1D86D509-8382-4F13-9EC8-0C1DF53B4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29E09F6-0FBE-42BF-B01F-B8FC2099B6A6}" type="slidenum">
              <a:rPr lang="en-US" altLang="ru-RU" sz="1200">
                <a:latin typeface="Times New Roman" panose="02020603050405020304" pitchFamily="18" charset="0"/>
              </a:rPr>
              <a:pPr/>
              <a:t>25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D0EA90B-4157-4EC1-BC85-7FF1CABFF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E482337C-BE04-42AF-8604-38869366B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0448EE86-162C-4FEF-BA59-B19134E721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8847889-AAE4-4D64-8099-DEA6AB97B291}" type="slidenum">
              <a:rPr lang="en-US" altLang="ru-RU" sz="1200">
                <a:latin typeface="Times New Roman" panose="02020603050405020304" pitchFamily="18" charset="0"/>
              </a:rPr>
              <a:pPr/>
              <a:t>26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31E16462-9F42-4715-96B6-2D6686BD40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BFA89EA0-C140-493B-BC92-581A161CA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7A1492FF-4079-4CD8-B653-0172ED167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39DFB5E-CED5-49D8-BC84-3F1A2457CF41}" type="slidenum">
              <a:rPr lang="en-US" altLang="ru-RU" sz="1200">
                <a:latin typeface="Times New Roman" panose="02020603050405020304" pitchFamily="18" charset="0"/>
              </a:rPr>
              <a:pPr/>
              <a:t>27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39C2EA67-D5EF-479A-8EAF-D73F0A42DF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35CFAD5B-A5A8-43EF-8F84-2DB12CE8D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79C1C904-DB0A-4AE0-B76D-C44E743B61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79AC179-3647-4741-8389-2510095BEF1D}" type="slidenum">
              <a:rPr lang="en-US" altLang="ru-RU" sz="1200">
                <a:latin typeface="Times New Roman" panose="02020603050405020304" pitchFamily="18" charset="0"/>
              </a:rPr>
              <a:pPr/>
              <a:t>28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CB2CB6C8-A0E6-4B96-BC4A-A8B179C7C9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2C0C87D2-C138-4150-8233-D7065359D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0EDA797D-75C8-4779-93F7-4ACD96FC3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756D08B-CAB0-4164-8A55-B12ACF815334}" type="slidenum">
              <a:rPr lang="en-US" altLang="ru-RU" sz="1200">
                <a:latin typeface="Times New Roman" panose="02020603050405020304" pitchFamily="18" charset="0"/>
              </a:rPr>
              <a:pPr/>
              <a:t>29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8170FAD7-4D95-4B24-8BAB-4BC507EEB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F103A4C4-51FC-4B40-9833-843E0D0F9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28F2D5C5-CD7A-4AED-A1E2-4B288418F6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B9A648B-927C-41AD-A675-6AEC085892A6}" type="slidenum">
              <a:rPr lang="en-US" altLang="ru-RU" sz="1200">
                <a:latin typeface="Times New Roman" panose="02020603050405020304" pitchFamily="18" charset="0"/>
              </a:rPr>
              <a:pPr/>
              <a:t>30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4B261991-EBFA-460B-AA8C-0C34E6B4F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FD448031-8EF6-4A56-89F6-AA7E2A5B4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3CBEFE0B-1C07-4185-86C4-DA6141499A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FF05E0F-365B-4075-B0E1-86A3D297945A}" type="slidenum">
              <a:rPr lang="en-US" altLang="ru-RU" sz="1200">
                <a:latin typeface="Times New Roman" panose="02020603050405020304" pitchFamily="18" charset="0"/>
              </a:rPr>
              <a:pPr/>
              <a:t>31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2B2EEDDF-16BE-4590-91DA-CB4E70486A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EE393B4E-76C5-4748-B31D-7E2414D53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A898F6B4-A5FA-4EB0-A634-2FD1F5211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2A09F9C-05A6-4901-B9C9-C826172E8801}" type="slidenum">
              <a:rPr lang="en-US" altLang="ru-RU" sz="1200">
                <a:latin typeface="Times New Roman" panose="02020603050405020304" pitchFamily="18" charset="0"/>
              </a:rPr>
              <a:pPr/>
              <a:t>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F6E7BD4E-6249-461A-A165-7D198550E9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175FD6A3-0547-45A7-958C-C8DD958FA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A5530E44-262E-49D8-B427-E555CDB37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27B305A-F076-42FD-8C0E-877EF0E26BA4}" type="slidenum">
              <a:rPr lang="en-US" altLang="ru-RU" sz="1200">
                <a:latin typeface="Times New Roman" panose="02020603050405020304" pitchFamily="18" charset="0"/>
              </a:rPr>
              <a:pPr/>
              <a:t>32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39143BA4-3F72-4B49-83EB-D3932A55E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0061DA19-2E0A-47BF-B60B-63AC378C5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4AF3C7A6-9A14-4352-A071-B39A7B0618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6515E03-646E-4124-A8C0-81E23F8C78AA}" type="slidenum">
              <a:rPr lang="en-US" altLang="ru-RU" sz="1200">
                <a:latin typeface="Times New Roman" panose="02020603050405020304" pitchFamily="18" charset="0"/>
              </a:rPr>
              <a:pPr/>
              <a:t>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DB8E44C-8A09-40E1-A8DD-CAAC19DE29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77C6A0D8-5CE3-44C5-AC94-33789CB97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51B8F693-23C9-4BC7-ADA3-F24B5594E9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ACE59D1-BD31-4B0E-A935-56FD89D21EF9}" type="slidenum">
              <a:rPr lang="en-US" altLang="ru-RU" sz="1200">
                <a:latin typeface="Times New Roman" panose="02020603050405020304" pitchFamily="18" charset="0"/>
              </a:rPr>
              <a:pPr/>
              <a:t>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50CE7AC4-CB60-42A1-81D6-47D152ECE7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5000C33C-E985-4EF3-8E82-EBC8BFD2C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3E930CCC-6BBC-4CD4-9B0F-90FEE870F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83B0888-17EE-4C12-8B11-A2A6B0AD585F}" type="slidenum">
              <a:rPr lang="en-US" altLang="ru-RU" sz="1200">
                <a:latin typeface="Times New Roman" panose="02020603050405020304" pitchFamily="18" charset="0"/>
              </a:rPr>
              <a:pPr/>
              <a:t>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7B84147F-2EE4-49F2-A13C-6D8748FA6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5E67DFE-73B9-4F15-9CEF-736DA3833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16D1A024-100D-46F0-889C-6F49F417B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9CCAD1-9D04-41A3-80DB-D7948C7065A2}" type="slidenum">
              <a:rPr lang="en-US" altLang="ru-RU" sz="1200">
                <a:latin typeface="Times New Roman" panose="02020603050405020304" pitchFamily="18" charset="0"/>
              </a:rPr>
              <a:pPr/>
              <a:t>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B841F6FF-DEF7-4BE4-A14A-D144A91B2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9AB34031-60BA-4738-8B23-1B7D41689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1FFC8431-AF69-4FA3-B9C8-14A0F8BCF2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915A3A0-9EC8-426C-905C-FFA3BC09119A}" type="slidenum">
              <a:rPr lang="en-US" altLang="ru-RU" sz="1200">
                <a:latin typeface="Times New Roman" panose="02020603050405020304" pitchFamily="18" charset="0"/>
              </a:rPr>
              <a:pPr/>
              <a:t>10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D1E2C3CC-14C2-4859-B8E3-C44B3D17F1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21B25505-114D-4E5A-B33E-597A805AD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C5BC5EC5-69BA-4B51-AD15-E09A5F73D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F1998B-FB72-492A-91DE-CB9AF45992F8}" type="slidenum">
              <a:rPr lang="en-US" altLang="ru-RU" sz="1200">
                <a:latin typeface="Times New Roman" panose="02020603050405020304" pitchFamily="18" charset="0"/>
              </a:rPr>
              <a:pPr/>
              <a:t>11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DDC0E292-34C3-4166-9308-DBAD134A25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1E9E8985-DF23-4ADB-81E9-C7B4B4079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86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4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9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0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7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9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9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8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68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5B223-4FED-450E-9665-860BE2E47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839" y="1651858"/>
            <a:ext cx="11316748" cy="104023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00B050"/>
                </a:solidFill>
              </a:rPr>
              <a:t>Lecture 11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9F2448-499C-4E3A-982F-D09A4C5EB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8741" y="4484689"/>
            <a:ext cx="9096434" cy="941277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Data warehouse and OLAP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09238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1811EFE7-41C7-4C3C-84E5-BF6E6D1BA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7619" y="858473"/>
            <a:ext cx="9920681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FF00"/>
                </a:solidFill>
              </a:rPr>
              <a:t>Extraction, Transformation, and Loading (ETL)</a:t>
            </a:r>
            <a:endParaRPr lang="en-US" altLang="ru-RU" dirty="0">
              <a:solidFill>
                <a:srgbClr val="FFFF00"/>
              </a:solidFill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8F2CDF1-DC91-4C34-8EA1-34673B981C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1119" y="1979802"/>
            <a:ext cx="8967831" cy="457339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extraction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get data from multiple, heterogeneous, and external sources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cleaning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detect errors in the data and rectify them when possible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transformation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convert data from legacy or host format to warehouse format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sort, summarize, consolidate, compute views, check integrity, and build </a:t>
            </a:r>
            <a:r>
              <a:rPr lang="en-US" altLang="ru-RU" sz="2400" dirty="0" err="1"/>
              <a:t>indicies</a:t>
            </a:r>
            <a:r>
              <a:rPr lang="en-US" altLang="ru-RU" sz="2400" dirty="0"/>
              <a:t> and partitions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Refresh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propagate the updates from the data sources to the warehouse</a:t>
            </a:r>
          </a:p>
        </p:txBody>
      </p:sp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9C8F7E73-D639-4700-911B-D7DA3FBD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361BA45-2DE5-49D5-9004-4D0BB0EABC37}" type="slidenum">
              <a:rPr lang="en-US" altLang="ru-RU" sz="1200"/>
              <a:pPr eaLnBrk="1" hangingPunct="1"/>
              <a:t>10</a:t>
            </a:fld>
            <a:endParaRPr lang="en-US" altLang="ru-RU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CDADD1A9-BF0B-404C-89A4-0C4E6FED1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3732" y="910409"/>
            <a:ext cx="10353761" cy="548081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Metadata Repository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CEBE73E-7026-48DF-8584-1540C1ED5A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1963024"/>
            <a:ext cx="8934275" cy="4739780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Meta data</a:t>
            </a:r>
            <a:r>
              <a:rPr lang="en-US" altLang="ru-RU" sz="2000" dirty="0"/>
              <a:t> is the data defining warehouse objects.  It stores: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Description of the </a:t>
            </a:r>
            <a:r>
              <a:rPr lang="en-US" altLang="ru-RU" sz="2000" dirty="0">
                <a:solidFill>
                  <a:schemeClr val="folHlink"/>
                </a:solidFill>
              </a:rPr>
              <a:t>structure</a:t>
            </a:r>
            <a:r>
              <a:rPr lang="en-US" altLang="ru-RU" sz="2000" dirty="0"/>
              <a:t> of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schema, view, dimensions, hierarchies, derived data </a:t>
            </a:r>
            <a:r>
              <a:rPr lang="en-US" altLang="ru-RU" sz="2000" dirty="0" err="1"/>
              <a:t>defn</a:t>
            </a:r>
            <a:r>
              <a:rPr lang="en-US" altLang="ru-RU" sz="2000" dirty="0"/>
              <a:t>, data mart locations and contents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chemeClr val="folHlink"/>
                </a:solidFill>
              </a:rPr>
              <a:t>Operational</a:t>
            </a:r>
            <a:r>
              <a:rPr lang="en-US" altLang="ru-RU" sz="2000" dirty="0"/>
              <a:t> meta-data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data lineage (history of migrated data and transformation path), currency of data (active, archived, or purged), monitoring information (warehouse usage statistics, error reports, audit trails)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The </a:t>
            </a:r>
            <a:r>
              <a:rPr lang="en-US" altLang="ru-RU" sz="2000" dirty="0">
                <a:solidFill>
                  <a:schemeClr val="folHlink"/>
                </a:solidFill>
              </a:rPr>
              <a:t>algorithms</a:t>
            </a:r>
            <a:r>
              <a:rPr lang="en-US" altLang="ru-RU" sz="2000" dirty="0"/>
              <a:t> used for summarization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The </a:t>
            </a:r>
            <a:r>
              <a:rPr lang="en-US" altLang="ru-RU" sz="2000" dirty="0">
                <a:solidFill>
                  <a:schemeClr val="folHlink"/>
                </a:solidFill>
              </a:rPr>
              <a:t>mapping</a:t>
            </a:r>
            <a:r>
              <a:rPr lang="en-US" altLang="ru-RU" sz="2000" dirty="0"/>
              <a:t> from operational environment to the data warehouse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Data related to </a:t>
            </a:r>
            <a:r>
              <a:rPr lang="en-US" altLang="ru-RU" sz="2000" dirty="0">
                <a:solidFill>
                  <a:schemeClr val="folHlink"/>
                </a:solidFill>
              </a:rPr>
              <a:t>system performance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ru-RU" sz="2000" dirty="0"/>
              <a:t>warehouse schema, view and derived data definitions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chemeClr val="folHlink"/>
                </a:solidFill>
              </a:rPr>
              <a:t>Business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business terms and definitions, ownership of data, charging policies</a:t>
            </a:r>
          </a:p>
        </p:txBody>
      </p:sp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72620FD4-D950-416D-AA61-3CE9C63F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547797F-FF56-46CD-A408-C844FB8ECBBD}" type="slidenum">
              <a:rPr lang="en-US" altLang="ru-RU" sz="1200"/>
              <a:pPr eaLnBrk="1" hangingPunct="1"/>
              <a:t>11</a:t>
            </a:fld>
            <a:endParaRPr lang="en-US" altLang="ru-RU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DBB17812-D7CD-4C2A-B5B2-BAC457823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0815" y="722851"/>
            <a:ext cx="9659923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FF00"/>
                </a:solidFill>
              </a:rPr>
              <a:t>From Tables and Spreadsheets to </a:t>
            </a:r>
            <a:br>
              <a:rPr lang="en-US" altLang="ru-RU" sz="3200" dirty="0">
                <a:solidFill>
                  <a:srgbClr val="FFFF00"/>
                </a:solidFill>
              </a:rPr>
            </a:br>
            <a:r>
              <a:rPr lang="en-US" altLang="ru-RU" sz="3200" dirty="0">
                <a:solidFill>
                  <a:srgbClr val="FFFF00"/>
                </a:solidFill>
              </a:rPr>
              <a:t>Data Cubes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A8DED72-7EC1-4BDF-9B17-4277291FE6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444" y="1803633"/>
            <a:ext cx="9486294" cy="4901967"/>
          </a:xfrm>
          <a:noFill/>
        </p:spPr>
        <p:txBody>
          <a:bodyPr vert="horz" lIns="92075" tIns="46038" rIns="92075" bIns="46038" rtlCol="0" anchor="ctr"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A </a:t>
            </a:r>
            <a:r>
              <a:rPr lang="en-US" altLang="ru-RU" sz="2000" b="1" dirty="0"/>
              <a:t>data warehouse</a:t>
            </a:r>
            <a:r>
              <a:rPr lang="en-US" altLang="ru-RU" sz="2000" dirty="0"/>
              <a:t> is based on a </a:t>
            </a:r>
            <a:r>
              <a:rPr lang="en-US" altLang="ru-RU" sz="2000" dirty="0">
                <a:solidFill>
                  <a:schemeClr val="hlink"/>
                </a:solidFill>
              </a:rPr>
              <a:t>multidimensional data model</a:t>
            </a:r>
            <a:r>
              <a:rPr lang="en-US" altLang="ru-RU" sz="2000" dirty="0"/>
              <a:t> which views data in the form of a data cube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A data cube, such as </a:t>
            </a:r>
            <a:r>
              <a:rPr lang="en-US" altLang="ru-RU" sz="2000" dirty="0">
                <a:solidFill>
                  <a:schemeClr val="folHlink"/>
                </a:solidFill>
              </a:rPr>
              <a:t>sales</a:t>
            </a:r>
            <a:r>
              <a:rPr lang="en-US" altLang="ru-RU" sz="2000" dirty="0"/>
              <a:t>, allows data to be modeled and viewed in multiple dimensions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000" b="1" dirty="0"/>
              <a:t>Dimension tables</a:t>
            </a:r>
            <a:r>
              <a:rPr lang="en-US" altLang="ru-RU" sz="2000" dirty="0"/>
              <a:t>, such as </a:t>
            </a:r>
            <a:r>
              <a:rPr lang="en-US" altLang="ru-RU" sz="2000" dirty="0">
                <a:solidFill>
                  <a:schemeClr val="folHlink"/>
                </a:solidFill>
              </a:rPr>
              <a:t>item (</a:t>
            </a:r>
            <a:r>
              <a:rPr lang="en-US" altLang="ru-RU" sz="2000" dirty="0" err="1">
                <a:solidFill>
                  <a:schemeClr val="folHlink"/>
                </a:solidFill>
              </a:rPr>
              <a:t>item_name</a:t>
            </a:r>
            <a:r>
              <a:rPr lang="en-US" altLang="ru-RU" sz="2000" dirty="0">
                <a:solidFill>
                  <a:schemeClr val="folHlink"/>
                </a:solidFill>
              </a:rPr>
              <a:t>, brand, type), </a:t>
            </a:r>
            <a:r>
              <a:rPr lang="en-US" altLang="ru-RU" sz="2000" dirty="0"/>
              <a:t>or</a:t>
            </a:r>
            <a:r>
              <a:rPr lang="en-US" altLang="ru-RU" sz="2000" dirty="0">
                <a:solidFill>
                  <a:schemeClr val="folHlink"/>
                </a:solidFill>
              </a:rPr>
              <a:t> time(day, week, month, quarter, year)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000" b="1" dirty="0"/>
              <a:t>Fact table</a:t>
            </a:r>
            <a:r>
              <a:rPr lang="en-US" altLang="ru-RU" sz="2000" dirty="0"/>
              <a:t> contains </a:t>
            </a:r>
            <a:r>
              <a:rPr lang="en-US" altLang="ru-RU" sz="2000" b="1" dirty="0"/>
              <a:t>measures</a:t>
            </a:r>
            <a:r>
              <a:rPr lang="en-US" altLang="ru-RU" sz="2000" dirty="0"/>
              <a:t> (such as </a:t>
            </a:r>
            <a:r>
              <a:rPr lang="en-US" altLang="ru-RU" sz="2000" dirty="0" err="1">
                <a:solidFill>
                  <a:schemeClr val="folHlink"/>
                </a:solidFill>
              </a:rPr>
              <a:t>dollars_sold</a:t>
            </a:r>
            <a:r>
              <a:rPr lang="en-US" altLang="ru-RU" sz="2000" dirty="0"/>
              <a:t>) and keys to each of the related dimension tables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In data warehousing literature, an n-D base cube is called a </a:t>
            </a:r>
            <a:r>
              <a:rPr lang="en-US" altLang="ru-RU" sz="2000" dirty="0">
                <a:solidFill>
                  <a:schemeClr val="hlink"/>
                </a:solidFill>
              </a:rPr>
              <a:t>base cuboid</a:t>
            </a:r>
            <a:r>
              <a:rPr lang="en-US" altLang="ru-RU" sz="2000" dirty="0"/>
              <a:t>. The top most 0-D cuboid, which holds the highest-level of summarization, is called the </a:t>
            </a:r>
            <a:r>
              <a:rPr lang="en-US" altLang="ru-RU" sz="2000" dirty="0">
                <a:solidFill>
                  <a:schemeClr val="hlink"/>
                </a:solidFill>
              </a:rPr>
              <a:t>apex cuboid</a:t>
            </a:r>
            <a:r>
              <a:rPr lang="en-US" altLang="ru-RU" sz="2000" dirty="0"/>
              <a:t>.  The lattice of cuboids forms a </a:t>
            </a:r>
            <a:r>
              <a:rPr lang="en-US" altLang="ru-RU" sz="2000" dirty="0">
                <a:solidFill>
                  <a:schemeClr val="hlink"/>
                </a:solidFill>
              </a:rPr>
              <a:t>data cube.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05EF3B1D-5815-4F08-8CCB-63A6FEFE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31E3513-D912-4BD5-A0C4-8CBF712E748D}" type="slidenum">
              <a:rPr lang="en-US" altLang="ru-RU" sz="1200"/>
              <a:pPr eaLnBrk="1" hangingPunct="1"/>
              <a:t>12</a:t>
            </a:fld>
            <a:endParaRPr lang="en-US" altLang="ru-RU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30A3B138-B799-4E29-B4CE-2CDFE7A61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5030" y="850989"/>
            <a:ext cx="7618143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CN" dirty="0">
                <a:solidFill>
                  <a:srgbClr val="FFFF00"/>
                </a:solidFill>
                <a:ea typeface="SimSun" panose="02010600030101010101" pitchFamily="2" charset="-122"/>
              </a:rPr>
              <a:t>Cube: A Lattice of Cuboids</a:t>
            </a:r>
          </a:p>
        </p:txBody>
      </p:sp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3D85EABD-F213-48DF-A690-15C509294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44E1963-9214-4B06-8FF9-BED8982B5132}" type="slidenum">
              <a:rPr lang="en-US" altLang="ru-RU" sz="1200"/>
              <a:pPr eaLnBrk="1" hangingPunct="1"/>
              <a:t>13</a:t>
            </a:fld>
            <a:endParaRPr lang="en-US" altLang="ru-RU" sz="1200"/>
          </a:p>
        </p:txBody>
      </p:sp>
      <p:sp>
        <p:nvSpPr>
          <p:cNvPr id="18436" name="Text Box 56">
            <a:extLst>
              <a:ext uri="{FF2B5EF4-FFF2-40B4-BE49-F238E27FC236}">
                <a16:creationId xmlns:a16="http://schemas.microsoft.com/office/drawing/2014/main" id="{FCF3732F-8BF3-473C-900C-41D9DC3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3719513"/>
            <a:ext cx="1006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time,item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7" name="Text Box 62">
            <a:extLst>
              <a:ext uri="{FF2B5EF4-FFF2-40B4-BE49-F238E27FC236}">
                <a16:creationId xmlns:a16="http://schemas.microsoft.com/office/drawing/2014/main" id="{FB988643-B184-402B-9522-F09F5BFB8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4938713"/>
            <a:ext cx="174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time,item,location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8" name="Text Box 67">
            <a:extLst>
              <a:ext uri="{FF2B5EF4-FFF2-40B4-BE49-F238E27FC236}">
                <a16:creationId xmlns:a16="http://schemas.microsoft.com/office/drawing/2014/main" id="{D6C6DA64-3FB2-4765-AA5B-DFC4ECDF2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531" y="6354600"/>
            <a:ext cx="2663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time, item, location, supplier</a:t>
            </a:r>
            <a:endParaRPr lang="en-US" altLang="zh-CN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pSp>
        <p:nvGrpSpPr>
          <p:cNvPr id="18439" name="Group 73">
            <a:extLst>
              <a:ext uri="{FF2B5EF4-FFF2-40B4-BE49-F238E27FC236}">
                <a16:creationId xmlns:a16="http://schemas.microsoft.com/office/drawing/2014/main" id="{B54CFD49-2B58-4F9E-A363-D77890521C47}"/>
              </a:ext>
            </a:extLst>
          </p:cNvPr>
          <p:cNvGrpSpPr>
            <a:grpSpLocks/>
          </p:cNvGrpSpPr>
          <p:nvPr/>
        </p:nvGrpSpPr>
        <p:grpSpPr bwMode="auto">
          <a:xfrm>
            <a:off x="1926431" y="1839749"/>
            <a:ext cx="8339138" cy="4481513"/>
            <a:chOff x="384" y="1209"/>
            <a:chExt cx="5253" cy="2823"/>
          </a:xfrm>
        </p:grpSpPr>
        <p:sp>
          <p:nvSpPr>
            <p:cNvPr id="18440" name="AutoShape 3">
              <a:extLst>
                <a:ext uri="{FF2B5EF4-FFF2-40B4-BE49-F238E27FC236}">
                  <a16:creationId xmlns:a16="http://schemas.microsoft.com/office/drawing/2014/main" id="{6D3A1DE8-1B88-41FE-87C2-B9C2340FA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440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1" name="AutoShape 4">
              <a:extLst>
                <a:ext uri="{FF2B5EF4-FFF2-40B4-BE49-F238E27FC236}">
                  <a16:creationId xmlns:a16="http://schemas.microsoft.com/office/drawing/2014/main" id="{1D685B29-B708-4C80-9D2F-BBAFA0A38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2" name="AutoShape 5">
              <a:extLst>
                <a:ext uri="{FF2B5EF4-FFF2-40B4-BE49-F238E27FC236}">
                  <a16:creationId xmlns:a16="http://schemas.microsoft.com/office/drawing/2014/main" id="{BF0D3E59-A67B-487B-818A-F19DF11E1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3" name="AutoShape 6">
              <a:extLst>
                <a:ext uri="{FF2B5EF4-FFF2-40B4-BE49-F238E27FC236}">
                  <a16:creationId xmlns:a16="http://schemas.microsoft.com/office/drawing/2014/main" id="{C7ABE3DC-7448-4036-ABF0-C53CB607D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4" name="AutoShape 7">
              <a:extLst>
                <a:ext uri="{FF2B5EF4-FFF2-40B4-BE49-F238E27FC236}">
                  <a16:creationId xmlns:a16="http://schemas.microsoft.com/office/drawing/2014/main" id="{7042ACA8-5B55-4638-A228-463E9D260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5" name="AutoShape 8">
              <a:extLst>
                <a:ext uri="{FF2B5EF4-FFF2-40B4-BE49-F238E27FC236}">
                  <a16:creationId xmlns:a16="http://schemas.microsoft.com/office/drawing/2014/main" id="{7122823A-6BB2-4D03-AECF-D9FC20813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6" name="AutoShape 9">
              <a:extLst>
                <a:ext uri="{FF2B5EF4-FFF2-40B4-BE49-F238E27FC236}">
                  <a16:creationId xmlns:a16="http://schemas.microsoft.com/office/drawing/2014/main" id="{B81C84FD-024F-4628-A09D-6F50A90D0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7" name="AutoShape 10">
              <a:extLst>
                <a:ext uri="{FF2B5EF4-FFF2-40B4-BE49-F238E27FC236}">
                  <a16:creationId xmlns:a16="http://schemas.microsoft.com/office/drawing/2014/main" id="{C928DC8D-7DA1-4975-ACAC-F74F5DFBA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8" name="AutoShape 11">
              <a:extLst>
                <a:ext uri="{FF2B5EF4-FFF2-40B4-BE49-F238E27FC236}">
                  <a16:creationId xmlns:a16="http://schemas.microsoft.com/office/drawing/2014/main" id="{D544A294-23CC-4A94-B819-A2CC60F8D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9" name="AutoShape 12">
              <a:extLst>
                <a:ext uri="{FF2B5EF4-FFF2-40B4-BE49-F238E27FC236}">
                  <a16:creationId xmlns:a16="http://schemas.microsoft.com/office/drawing/2014/main" id="{E01B8D74-698C-4E16-95D4-6DADD2F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16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0" name="AutoShape 13">
              <a:extLst>
                <a:ext uri="{FF2B5EF4-FFF2-40B4-BE49-F238E27FC236}">
                  <a16:creationId xmlns:a16="http://schemas.microsoft.com/office/drawing/2014/main" id="{715D4D2A-16EA-4751-B7A6-C37240E16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1" name="AutoShape 14">
              <a:extLst>
                <a:ext uri="{FF2B5EF4-FFF2-40B4-BE49-F238E27FC236}">
                  <a16:creationId xmlns:a16="http://schemas.microsoft.com/office/drawing/2014/main" id="{04C93CA5-DE28-443C-85BD-657983F59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2" name="AutoShape 15">
              <a:extLst>
                <a:ext uri="{FF2B5EF4-FFF2-40B4-BE49-F238E27FC236}">
                  <a16:creationId xmlns:a16="http://schemas.microsoft.com/office/drawing/2014/main" id="{CF9A79A2-2B5A-4DE3-A7A7-576AC7D54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88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3" name="AutoShape 16">
              <a:extLst>
                <a:ext uri="{FF2B5EF4-FFF2-40B4-BE49-F238E27FC236}">
                  <a16:creationId xmlns:a16="http://schemas.microsoft.com/office/drawing/2014/main" id="{DB6E4A7C-4A61-4EC8-AB4A-0E090F604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4" name="AutoShape 17">
              <a:extLst>
                <a:ext uri="{FF2B5EF4-FFF2-40B4-BE49-F238E27FC236}">
                  <a16:creationId xmlns:a16="http://schemas.microsoft.com/office/drawing/2014/main" id="{2D746C91-9CFA-45D3-B867-39D3280F4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5" name="AutoShape 18">
              <a:extLst>
                <a:ext uri="{FF2B5EF4-FFF2-40B4-BE49-F238E27FC236}">
                  <a16:creationId xmlns:a16="http://schemas.microsoft.com/office/drawing/2014/main" id="{CC7807EB-EFED-4F7F-B9E6-F2D943CC9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6" name="Text Box 19">
              <a:extLst>
                <a:ext uri="{FF2B5EF4-FFF2-40B4-BE49-F238E27FC236}">
                  <a16:creationId xmlns:a16="http://schemas.microsoft.com/office/drawing/2014/main" id="{DD908D91-F87D-42C0-B8D7-1CFB9483EE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6" y="1209"/>
              <a:ext cx="2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all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7" name="Text Box 20">
              <a:extLst>
                <a:ext uri="{FF2B5EF4-FFF2-40B4-BE49-F238E27FC236}">
                  <a16:creationId xmlns:a16="http://schemas.microsoft.com/office/drawing/2014/main" id="{7727D56F-6699-4F6A-929C-2E9A3ECB5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time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8" name="Text Box 21">
              <a:extLst>
                <a:ext uri="{FF2B5EF4-FFF2-40B4-BE49-F238E27FC236}">
                  <a16:creationId xmlns:a16="http://schemas.microsoft.com/office/drawing/2014/main" id="{E35DEE14-C30E-43F3-AEA3-9EAFA767E1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item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9" name="Text Box 22">
              <a:extLst>
                <a:ext uri="{FF2B5EF4-FFF2-40B4-BE49-F238E27FC236}">
                  <a16:creationId xmlns:a16="http://schemas.microsoft.com/office/drawing/2014/main" id="{48C4EE58-B796-4582-81D4-F37FCE2D2C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" y="1737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0" name="Text Box 23">
              <a:extLst>
                <a:ext uri="{FF2B5EF4-FFF2-40B4-BE49-F238E27FC236}">
                  <a16:creationId xmlns:a16="http://schemas.microsoft.com/office/drawing/2014/main" id="{3830BD16-96C1-4458-91D2-358A302C0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8" y="1737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1" name="Line 24">
              <a:extLst>
                <a:ext uri="{FF2B5EF4-FFF2-40B4-BE49-F238E27FC236}">
                  <a16:creationId xmlns:a16="http://schemas.microsoft.com/office/drawing/2014/main" id="{DF46B025-29AA-4087-B707-B51D1342BC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1488"/>
              <a:ext cx="105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2" name="Line 25">
              <a:extLst>
                <a:ext uri="{FF2B5EF4-FFF2-40B4-BE49-F238E27FC236}">
                  <a16:creationId xmlns:a16="http://schemas.microsoft.com/office/drawing/2014/main" id="{0DEDF643-5ABB-4238-AF98-42BD76E183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1488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3" name="Line 26">
              <a:extLst>
                <a:ext uri="{FF2B5EF4-FFF2-40B4-BE49-F238E27FC236}">
                  <a16:creationId xmlns:a16="http://schemas.microsoft.com/office/drawing/2014/main" id="{57929B28-F130-46D9-B41F-61E5A37AF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4" name="Line 27">
              <a:extLst>
                <a:ext uri="{FF2B5EF4-FFF2-40B4-BE49-F238E27FC236}">
                  <a16:creationId xmlns:a16="http://schemas.microsoft.com/office/drawing/2014/main" id="{EE45FC7C-E6FB-4271-AA7E-EA0870E51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105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5" name="Line 28">
              <a:extLst>
                <a:ext uri="{FF2B5EF4-FFF2-40B4-BE49-F238E27FC236}">
                  <a16:creationId xmlns:a16="http://schemas.microsoft.com/office/drawing/2014/main" id="{0FB92755-2E33-4B34-9448-A32081EAF6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6" name="Line 29">
              <a:extLst>
                <a:ext uri="{FF2B5EF4-FFF2-40B4-BE49-F238E27FC236}">
                  <a16:creationId xmlns:a16="http://schemas.microsoft.com/office/drawing/2014/main" id="{CB81B6B7-6070-4D50-924F-16A1F9BD5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7" name="Line 30">
              <a:extLst>
                <a:ext uri="{FF2B5EF4-FFF2-40B4-BE49-F238E27FC236}">
                  <a16:creationId xmlns:a16="http://schemas.microsoft.com/office/drawing/2014/main" id="{1CBA597F-EEE2-4DA1-BDDA-F4D40B9952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8" name="Line 31">
              <a:extLst>
                <a:ext uri="{FF2B5EF4-FFF2-40B4-BE49-F238E27FC236}">
                  <a16:creationId xmlns:a16="http://schemas.microsoft.com/office/drawing/2014/main" id="{B8A357A3-ACB5-4647-BBDB-F5A587479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9" name="Line 32">
              <a:extLst>
                <a:ext uri="{FF2B5EF4-FFF2-40B4-BE49-F238E27FC236}">
                  <a16:creationId xmlns:a16="http://schemas.microsoft.com/office/drawing/2014/main" id="{9696C389-3CAE-4602-8388-44446A12F8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0" name="Line 33">
              <a:extLst>
                <a:ext uri="{FF2B5EF4-FFF2-40B4-BE49-F238E27FC236}">
                  <a16:creationId xmlns:a16="http://schemas.microsoft.com/office/drawing/2014/main" id="{B3BB979C-33B6-45E7-B475-2C4FE421A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13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1" name="Line 34">
              <a:extLst>
                <a:ext uri="{FF2B5EF4-FFF2-40B4-BE49-F238E27FC236}">
                  <a16:creationId xmlns:a16="http://schemas.microsoft.com/office/drawing/2014/main" id="{6333B3CD-50BD-4734-91A1-111CF12CF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2" name="Line 35">
              <a:extLst>
                <a:ext uri="{FF2B5EF4-FFF2-40B4-BE49-F238E27FC236}">
                  <a16:creationId xmlns:a16="http://schemas.microsoft.com/office/drawing/2014/main" id="{9D2964D1-F552-4325-9A00-EC7604C1D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2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3" name="Line 36">
              <a:extLst>
                <a:ext uri="{FF2B5EF4-FFF2-40B4-BE49-F238E27FC236}">
                  <a16:creationId xmlns:a16="http://schemas.microsoft.com/office/drawing/2014/main" id="{3C42BE1C-98D5-4B3F-9DC6-B82B40290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4" name="Line 37">
              <a:extLst>
                <a:ext uri="{FF2B5EF4-FFF2-40B4-BE49-F238E27FC236}">
                  <a16:creationId xmlns:a16="http://schemas.microsoft.com/office/drawing/2014/main" id="{4011BEAA-8C13-4EFE-9094-3E7EB010BF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2064"/>
              <a:ext cx="12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5" name="Line 38">
              <a:extLst>
                <a:ext uri="{FF2B5EF4-FFF2-40B4-BE49-F238E27FC236}">
                  <a16:creationId xmlns:a16="http://schemas.microsoft.com/office/drawing/2014/main" id="{75B42621-A00E-4500-8D2B-AD7D8379F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6" name="Line 39">
              <a:extLst>
                <a:ext uri="{FF2B5EF4-FFF2-40B4-BE49-F238E27FC236}">
                  <a16:creationId xmlns:a16="http://schemas.microsoft.com/office/drawing/2014/main" id="{1254DAEB-8BCF-4B34-9D2C-345E70E865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62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7" name="Line 40">
              <a:extLst>
                <a:ext uri="{FF2B5EF4-FFF2-40B4-BE49-F238E27FC236}">
                  <a16:creationId xmlns:a16="http://schemas.microsoft.com/office/drawing/2014/main" id="{80485E48-526E-4EA8-9A68-81882758C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8" name="Line 41">
              <a:extLst>
                <a:ext uri="{FF2B5EF4-FFF2-40B4-BE49-F238E27FC236}">
                  <a16:creationId xmlns:a16="http://schemas.microsoft.com/office/drawing/2014/main" id="{5B9CE7A6-11CC-4CC1-A7B6-3627F41FA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9" name="Line 42">
              <a:extLst>
                <a:ext uri="{FF2B5EF4-FFF2-40B4-BE49-F238E27FC236}">
                  <a16:creationId xmlns:a16="http://schemas.microsoft.com/office/drawing/2014/main" id="{57B914AD-32CE-4762-946A-D892C8D680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0" name="Line 43">
              <a:extLst>
                <a:ext uri="{FF2B5EF4-FFF2-40B4-BE49-F238E27FC236}">
                  <a16:creationId xmlns:a16="http://schemas.microsoft.com/office/drawing/2014/main" id="{4835A90E-8B9D-4F73-8744-4800EA9B7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1" name="Line 44">
              <a:extLst>
                <a:ext uri="{FF2B5EF4-FFF2-40B4-BE49-F238E27FC236}">
                  <a16:creationId xmlns:a16="http://schemas.microsoft.com/office/drawing/2014/main" id="{BBEC0C86-8A08-406E-A9A2-EF7189FE2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28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2" name="Line 45">
              <a:extLst>
                <a:ext uri="{FF2B5EF4-FFF2-40B4-BE49-F238E27FC236}">
                  <a16:creationId xmlns:a16="http://schemas.microsoft.com/office/drawing/2014/main" id="{DAE2527C-F3C0-4017-9A96-28F0890800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3" name="Line 46">
              <a:extLst>
                <a:ext uri="{FF2B5EF4-FFF2-40B4-BE49-F238E27FC236}">
                  <a16:creationId xmlns:a16="http://schemas.microsoft.com/office/drawing/2014/main" id="{0DEAF4FE-2B1A-4C09-BC95-DE895CB0EF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158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4" name="Line 47">
              <a:extLst>
                <a:ext uri="{FF2B5EF4-FFF2-40B4-BE49-F238E27FC236}">
                  <a16:creationId xmlns:a16="http://schemas.microsoft.com/office/drawing/2014/main" id="{2AF1AC06-23C8-495E-87B8-826D5FE0DB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5" name="Line 48">
              <a:extLst>
                <a:ext uri="{FF2B5EF4-FFF2-40B4-BE49-F238E27FC236}">
                  <a16:creationId xmlns:a16="http://schemas.microsoft.com/office/drawing/2014/main" id="{B87D4268-5543-4205-9BCF-72E0C49169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15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6" name="Line 49">
              <a:extLst>
                <a:ext uri="{FF2B5EF4-FFF2-40B4-BE49-F238E27FC236}">
                  <a16:creationId xmlns:a16="http://schemas.microsoft.com/office/drawing/2014/main" id="{35419482-5CB5-4917-BCA3-5D09A39D2B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19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7" name="Line 50">
              <a:extLst>
                <a:ext uri="{FF2B5EF4-FFF2-40B4-BE49-F238E27FC236}">
                  <a16:creationId xmlns:a16="http://schemas.microsoft.com/office/drawing/2014/main" id="{E4677E09-1E4D-43B7-A2CD-E07DECE24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76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8" name="Line 51">
              <a:extLst>
                <a:ext uri="{FF2B5EF4-FFF2-40B4-BE49-F238E27FC236}">
                  <a16:creationId xmlns:a16="http://schemas.microsoft.com/office/drawing/2014/main" id="{7254A1AC-DB51-4ECC-A37C-45589EFCCA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640"/>
              <a:ext cx="14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9" name="Line 52">
              <a:extLst>
                <a:ext uri="{FF2B5EF4-FFF2-40B4-BE49-F238E27FC236}">
                  <a16:creationId xmlns:a16="http://schemas.microsoft.com/office/drawing/2014/main" id="{9BED9171-C62D-42EF-BEEB-E4BA40580D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360"/>
              <a:ext cx="110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0" name="Line 53">
              <a:extLst>
                <a:ext uri="{FF2B5EF4-FFF2-40B4-BE49-F238E27FC236}">
                  <a16:creationId xmlns:a16="http://schemas.microsoft.com/office/drawing/2014/main" id="{E9A2D832-EA2E-4681-962E-60BB9B4ECA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312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1" name="Line 54">
              <a:extLst>
                <a:ext uri="{FF2B5EF4-FFF2-40B4-BE49-F238E27FC236}">
                  <a16:creationId xmlns:a16="http://schemas.microsoft.com/office/drawing/2014/main" id="{F2860AA7-54EC-4F57-8D8E-6D92690BCB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312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2" name="Line 55">
              <a:extLst>
                <a:ext uri="{FF2B5EF4-FFF2-40B4-BE49-F238E27FC236}">
                  <a16:creationId xmlns:a16="http://schemas.microsoft.com/office/drawing/2014/main" id="{920A7018-74DF-4648-A71B-62B2D5040C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3" name="Text Box 57">
              <a:extLst>
                <a:ext uri="{FF2B5EF4-FFF2-40B4-BE49-F238E27FC236}">
                  <a16:creationId xmlns:a16="http://schemas.microsoft.com/office/drawing/2014/main" id="{3B870966-35E3-4672-9B8D-93A3F9153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4" name="Text Box 58">
              <a:extLst>
                <a:ext uri="{FF2B5EF4-FFF2-40B4-BE49-F238E27FC236}">
                  <a16:creationId xmlns:a16="http://schemas.microsoft.com/office/drawing/2014/main" id="{7244AFB5-B2CF-4AC5-924C-F0A96EFA7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0" y="2679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5" name="Text Box 59">
              <a:extLst>
                <a:ext uri="{FF2B5EF4-FFF2-40B4-BE49-F238E27FC236}">
                  <a16:creationId xmlns:a16="http://schemas.microsoft.com/office/drawing/2014/main" id="{F8AFD258-B21B-4BA9-A423-34A18C79B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2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6" name="Text Box 60">
              <a:extLst>
                <a:ext uri="{FF2B5EF4-FFF2-40B4-BE49-F238E27FC236}">
                  <a16:creationId xmlns:a16="http://schemas.microsoft.com/office/drawing/2014/main" id="{2032418F-782C-4031-BF65-85FC42E00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8" y="2727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7" name="Text Box 61">
              <a:extLst>
                <a:ext uri="{FF2B5EF4-FFF2-40B4-BE49-F238E27FC236}">
                  <a16:creationId xmlns:a16="http://schemas.microsoft.com/office/drawing/2014/main" id="{020C9C1A-CA46-48B3-9641-D4394DB29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8" y="2343"/>
              <a:ext cx="10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8" name="Text Box 63">
              <a:extLst>
                <a:ext uri="{FF2B5EF4-FFF2-40B4-BE49-F238E27FC236}">
                  <a16:creationId xmlns:a16="http://schemas.microsoft.com/office/drawing/2014/main" id="{E6E7834A-6135-4B88-9BD6-F73D77DFE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" y="3463"/>
              <a:ext cx="9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time,item,supplier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9" name="Text Box 64">
              <a:extLst>
                <a:ext uri="{FF2B5EF4-FFF2-40B4-BE49-F238E27FC236}">
                  <a16:creationId xmlns:a16="http://schemas.microsoft.com/office/drawing/2014/main" id="{C281911A-3CE6-428B-8AB5-90FB35EBF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024"/>
              <a:ext cx="115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0" name="Text Box 66">
              <a:extLst>
                <a:ext uri="{FF2B5EF4-FFF2-40B4-BE49-F238E27FC236}">
                  <a16:creationId xmlns:a16="http://schemas.microsoft.com/office/drawing/2014/main" id="{208EDDCE-78AE-4AA0-B3FC-6F17C3924F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3447"/>
              <a:ext cx="13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1" name="Text Box 68">
              <a:extLst>
                <a:ext uri="{FF2B5EF4-FFF2-40B4-BE49-F238E27FC236}">
                  <a16:creationId xmlns:a16="http://schemas.microsoft.com/office/drawing/2014/main" id="{8C6236B4-6ACB-416D-A5E1-B856C04AA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296"/>
              <a:ext cx="1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0-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</a:t>
              </a:r>
              <a:r>
                <a:rPr lang="en-US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apex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cuboid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2" name="Text Box 69">
              <a:extLst>
                <a:ext uri="{FF2B5EF4-FFF2-40B4-BE49-F238E27FC236}">
                  <a16:creationId xmlns:a16="http://schemas.microsoft.com/office/drawing/2014/main" id="{15926D26-D12B-446F-84FF-A181B8FC25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1881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1-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3" name="Text Box 70">
              <a:extLst>
                <a:ext uri="{FF2B5EF4-FFF2-40B4-BE49-F238E27FC236}">
                  <a16:creationId xmlns:a16="http://schemas.microsoft.com/office/drawing/2014/main" id="{FD725913-EE66-4D54-8618-930DA37FBA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2553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2-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4" name="Text Box 71">
              <a:extLst>
                <a:ext uri="{FF2B5EF4-FFF2-40B4-BE49-F238E27FC236}">
                  <a16:creationId xmlns:a16="http://schemas.microsoft.com/office/drawing/2014/main" id="{5C0E90E7-603A-4150-A350-AD4B9A9228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3129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3-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5" name="Text Box 72">
              <a:extLst>
                <a:ext uri="{FF2B5EF4-FFF2-40B4-BE49-F238E27FC236}">
                  <a16:creationId xmlns:a16="http://schemas.microsoft.com/office/drawing/2014/main" id="{1B2CD880-F844-4B28-8B87-9B90BA1B0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8" y="3705"/>
              <a:ext cx="1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4-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</a:t>
              </a:r>
              <a:r>
                <a:rPr lang="en-US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base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cuboid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EA81CB60-1A45-47BB-BFCB-0568A547C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0294" y="769486"/>
            <a:ext cx="10119919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FF00"/>
                </a:solidFill>
              </a:rPr>
              <a:t>Conceptual Modeling of Data Warehouses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70092A-A722-4AFD-A9AA-51B60DF552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0294" y="1845578"/>
            <a:ext cx="9608834" cy="4949504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Modeling data warehouses: dimensions &amp; measures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Star schema</a:t>
            </a:r>
            <a:r>
              <a:rPr lang="en-US" altLang="ru-RU" sz="2400" dirty="0"/>
              <a:t>: </a:t>
            </a:r>
            <a:r>
              <a:rPr lang="en-US" altLang="ru-RU" sz="2400" dirty="0">
                <a:solidFill>
                  <a:srgbClr val="006666"/>
                </a:solidFill>
              </a:rPr>
              <a:t>A fact table in the middle connected to a set of dimension tables 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Snowflake schema</a:t>
            </a:r>
            <a:r>
              <a:rPr lang="en-US" altLang="ru-RU" sz="2400" dirty="0"/>
              <a:t>:  </a:t>
            </a:r>
            <a:r>
              <a:rPr lang="en-US" altLang="ru-RU" sz="2400" dirty="0">
                <a:solidFill>
                  <a:srgbClr val="006666"/>
                </a:solidFill>
              </a:rPr>
              <a:t>A refinement of star schema where some dimensional hierarchy is </a:t>
            </a:r>
            <a:r>
              <a:rPr lang="en-US" altLang="ru-RU" sz="2400" dirty="0">
                <a:solidFill>
                  <a:schemeClr val="folHlink"/>
                </a:solidFill>
              </a:rPr>
              <a:t>normalized</a:t>
            </a:r>
            <a:r>
              <a:rPr lang="en-US" altLang="ru-RU" sz="2400" dirty="0">
                <a:solidFill>
                  <a:srgbClr val="006666"/>
                </a:solidFill>
              </a:rPr>
              <a:t> into a set of smaller dimension tables</a:t>
            </a:r>
            <a:r>
              <a:rPr lang="en-US" altLang="ru-RU" sz="2400" dirty="0"/>
              <a:t>, forming a shape similar to snowflake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Fact constellations</a:t>
            </a:r>
            <a:r>
              <a:rPr lang="en-US" altLang="ru-RU" sz="2400" dirty="0"/>
              <a:t>:  </a:t>
            </a:r>
            <a:r>
              <a:rPr lang="en-US" altLang="ru-RU" sz="2400" dirty="0">
                <a:solidFill>
                  <a:srgbClr val="006666"/>
                </a:solidFill>
              </a:rPr>
              <a:t>Multiple fact tables share dimension tables</a:t>
            </a:r>
            <a:r>
              <a:rPr lang="en-US" altLang="ru-RU" sz="2400" dirty="0"/>
              <a:t>, viewed as a collection of stars, therefore called </a:t>
            </a:r>
            <a:r>
              <a:rPr lang="en-US" altLang="ru-RU" sz="2400" dirty="0">
                <a:solidFill>
                  <a:schemeClr val="folHlink"/>
                </a:solidFill>
              </a:rPr>
              <a:t>galaxy schema</a:t>
            </a:r>
            <a:r>
              <a:rPr lang="en-US" altLang="ru-RU" sz="2400" dirty="0"/>
              <a:t> or fact constellation</a:t>
            </a:r>
            <a:r>
              <a:rPr lang="en-US" altLang="ru-RU" dirty="0"/>
              <a:t> 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508BC76B-D96C-4E7A-B84C-387D012D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3835E7D-D5C8-4B58-9F2F-045F9FEB220B}" type="slidenum">
              <a:rPr lang="en-US" altLang="ru-RU" sz="1200"/>
              <a:pPr eaLnBrk="1" hangingPunct="1"/>
              <a:t>14</a:t>
            </a:fld>
            <a:endParaRPr lang="en-US" altLang="ru-RU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6989A07F-B6EB-429E-B692-893841B97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1854" y="857600"/>
            <a:ext cx="7772400" cy="498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Example of </a:t>
            </a:r>
            <a:r>
              <a:rPr lang="en-US" altLang="ru-RU" b="1" dirty="0">
                <a:solidFill>
                  <a:srgbClr val="FFFF00"/>
                </a:solidFill>
              </a:rPr>
              <a:t>Star Schema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1070ECA-0D6E-4703-AD0B-D1BD6D1573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76070" y="2095850"/>
            <a:ext cx="2495550" cy="43053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2000"/>
              <a:t>   </a:t>
            </a: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E29AC350-CBFF-434E-9028-73947B9B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ED07CFB-4696-419B-8D2E-4654E4811936}" type="slidenum">
              <a:rPr lang="en-US" altLang="ru-RU" sz="1200"/>
              <a:pPr eaLnBrk="1" hangingPunct="1"/>
              <a:t>15</a:t>
            </a:fld>
            <a:endParaRPr lang="en-US" altLang="ru-RU" sz="1200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C099380A-2B08-4B74-9617-B37309EF9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3581750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0486" name="Group 6">
            <a:extLst>
              <a:ext uri="{FF2B5EF4-FFF2-40B4-BE49-F238E27FC236}">
                <a16:creationId xmlns:a16="http://schemas.microsoft.com/office/drawing/2014/main" id="{2AC249FB-5619-4457-8166-AB1C8121796F}"/>
              </a:ext>
            </a:extLst>
          </p:cNvPr>
          <p:cNvGrpSpPr>
            <a:grpSpLocks/>
          </p:cNvGrpSpPr>
          <p:nvPr/>
        </p:nvGrpSpPr>
        <p:grpSpPr bwMode="auto">
          <a:xfrm>
            <a:off x="1670655" y="1689035"/>
            <a:ext cx="1819275" cy="2181512"/>
            <a:chOff x="283" y="1148"/>
            <a:chExt cx="1133" cy="1352"/>
          </a:xfrm>
        </p:grpSpPr>
        <p:sp>
          <p:nvSpPr>
            <p:cNvPr id="20518" name="Rectangle 7">
              <a:extLst>
                <a:ext uri="{FF2B5EF4-FFF2-40B4-BE49-F238E27FC236}">
                  <a16:creationId xmlns:a16="http://schemas.microsoft.com/office/drawing/2014/main" id="{6305EA57-6BBE-49D5-8D3B-AF8783BEA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" y="1416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day_of_the_week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0519" name="Rectangle 8">
              <a:extLst>
                <a:ext uri="{FF2B5EF4-FFF2-40B4-BE49-F238E27FC236}">
                  <a16:creationId xmlns:a16="http://schemas.microsoft.com/office/drawing/2014/main" id="{37290DA7-872B-457D-B04A-27D69682D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" y="1148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0487" name="Group 9">
            <a:extLst>
              <a:ext uri="{FF2B5EF4-FFF2-40B4-BE49-F238E27FC236}">
                <a16:creationId xmlns:a16="http://schemas.microsoft.com/office/drawing/2014/main" id="{85FC4D28-400D-40C8-AC0E-66B974A07BF0}"/>
              </a:ext>
            </a:extLst>
          </p:cNvPr>
          <p:cNvGrpSpPr>
            <a:grpSpLocks/>
          </p:cNvGrpSpPr>
          <p:nvPr/>
        </p:nvGrpSpPr>
        <p:grpSpPr bwMode="auto">
          <a:xfrm>
            <a:off x="7960221" y="4286601"/>
            <a:ext cx="1831975" cy="1884363"/>
            <a:chOff x="684" y="2196"/>
            <a:chExt cx="1140" cy="1168"/>
          </a:xfrm>
        </p:grpSpPr>
        <p:sp>
          <p:nvSpPr>
            <p:cNvPr id="20516" name="Rectangle 10">
              <a:extLst>
                <a:ext uri="{FF2B5EF4-FFF2-40B4-BE49-F238E27FC236}">
                  <a16:creationId xmlns:a16="http://schemas.microsoft.com/office/drawing/2014/main" id="{43A05C85-2D67-4265-A003-3303A57CF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140" cy="91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state_or_province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0517" name="Rectangle 11">
              <a:extLst>
                <a:ext uri="{FF2B5EF4-FFF2-40B4-BE49-F238E27FC236}">
                  <a16:creationId xmlns:a16="http://schemas.microsoft.com/office/drawing/2014/main" id="{A31208F7-9D8A-4AFF-ACEB-A85F5A81D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630" cy="2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0488" name="Rectangle 12">
            <a:extLst>
              <a:ext uri="{FF2B5EF4-FFF2-40B4-BE49-F238E27FC236}">
                <a16:creationId xmlns:a16="http://schemas.microsoft.com/office/drawing/2014/main" id="{36FEAA19-B034-4F37-818F-E889A7D60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445" y="2699100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0489" name="Rectangle 13">
            <a:extLst>
              <a:ext uri="{FF2B5EF4-FFF2-40B4-BE49-F238E27FC236}">
                <a16:creationId xmlns:a16="http://schemas.microsoft.com/office/drawing/2014/main" id="{BA130269-84D3-4C4D-8310-747994ABF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3116614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0" name="Rectangle 14">
            <a:extLst>
              <a:ext uri="{FF2B5EF4-FFF2-40B4-BE49-F238E27FC236}">
                <a16:creationId xmlns:a16="http://schemas.microsoft.com/office/drawing/2014/main" id="{C762067B-4F34-47B4-9096-9A4D7E76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620" y="3162650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1" name="Rectangle 15">
            <a:extLst>
              <a:ext uri="{FF2B5EF4-FFF2-40B4-BE49-F238E27FC236}">
                <a16:creationId xmlns:a16="http://schemas.microsoft.com/office/drawing/2014/main" id="{E64553D6-EF6E-4820-A67C-400EBB8B0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3611913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2" name="Rectangle 16">
            <a:extLst>
              <a:ext uri="{FF2B5EF4-FFF2-40B4-BE49-F238E27FC236}">
                <a16:creationId xmlns:a16="http://schemas.microsoft.com/office/drawing/2014/main" id="{682DFE73-E98A-436C-925D-FDEC2AE4F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046888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3" name="Rectangle 17">
            <a:extLst>
              <a:ext uri="{FF2B5EF4-FFF2-40B4-BE49-F238E27FC236}">
                <a16:creationId xmlns:a16="http://schemas.microsoft.com/office/drawing/2014/main" id="{CEC66248-0C17-4061-95CB-491FE7125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4058000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branch_key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4" name="Rectangle 18">
            <a:extLst>
              <a:ext uri="{FF2B5EF4-FFF2-40B4-BE49-F238E27FC236}">
                <a16:creationId xmlns:a16="http://schemas.microsoft.com/office/drawing/2014/main" id="{9E727622-7DE3-4F7B-B9DB-7FA0ED252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510439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5" name="Rectangle 19">
            <a:extLst>
              <a:ext uri="{FF2B5EF4-FFF2-40B4-BE49-F238E27FC236}">
                <a16:creationId xmlns:a16="http://schemas.microsoft.com/office/drawing/2014/main" id="{C51DCF49-DBEA-46E0-B202-C8C533FAF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621" y="4534250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location_key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6" name="Rectangle 20">
            <a:extLst>
              <a:ext uri="{FF2B5EF4-FFF2-40B4-BE49-F238E27FC236}">
                <a16:creationId xmlns:a16="http://schemas.microsoft.com/office/drawing/2014/main" id="{B3C685F6-C972-4A72-9B0E-DCA667C26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975575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7" name="Rectangle 21">
            <a:extLst>
              <a:ext uri="{FF2B5EF4-FFF2-40B4-BE49-F238E27FC236}">
                <a16:creationId xmlns:a16="http://schemas.microsoft.com/office/drawing/2014/main" id="{B02E3114-6E8C-4A20-9DB5-D48BE6C4A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5026375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units_sold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8" name="Rectangle 22">
            <a:extLst>
              <a:ext uri="{FF2B5EF4-FFF2-40B4-BE49-F238E27FC236}">
                <a16:creationId xmlns:a16="http://schemas.microsoft.com/office/drawing/2014/main" id="{2DE901C5-6869-4168-ACEC-BB96F785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5440713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9" name="Rectangle 23">
            <a:extLst>
              <a:ext uri="{FF2B5EF4-FFF2-40B4-BE49-F238E27FC236}">
                <a16:creationId xmlns:a16="http://schemas.microsoft.com/office/drawing/2014/main" id="{25193FDC-C761-42D8-85CC-9EBE46823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5470875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latin typeface="Times New Roman" panose="02020603050405020304" pitchFamily="18" charset="0"/>
              </a:rPr>
              <a:t>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dollars_sold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0" name="Rectangle 24">
            <a:extLst>
              <a:ext uri="{FF2B5EF4-FFF2-40B4-BE49-F238E27FC236}">
                <a16:creationId xmlns:a16="http://schemas.microsoft.com/office/drawing/2014/main" id="{21B333A9-2508-4340-AEDB-5306EFB6D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5905850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01" name="Rectangle 25">
            <a:extLst>
              <a:ext uri="{FF2B5EF4-FFF2-40B4-BE49-F238E27FC236}">
                <a16:creationId xmlns:a16="http://schemas.microsoft.com/office/drawing/2014/main" id="{5F50E9C3-E5C0-4CCC-B306-18FA33217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159" y="5916963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avg_sales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2" name="Rectangle 26">
            <a:extLst>
              <a:ext uri="{FF2B5EF4-FFF2-40B4-BE49-F238E27FC236}">
                <a16:creationId xmlns:a16="http://schemas.microsoft.com/office/drawing/2014/main" id="{D181BAD3-312E-4D57-BA4C-5FFA56B35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620" y="632495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0503" name="Line 27">
            <a:extLst>
              <a:ext uri="{FF2B5EF4-FFF2-40B4-BE49-F238E27FC236}">
                <a16:creationId xmlns:a16="http://schemas.microsoft.com/office/drawing/2014/main" id="{987323E3-0AFE-40B8-8BF3-66CD6FAF2A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27995" y="520100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Line 28">
            <a:extLst>
              <a:ext uri="{FF2B5EF4-FFF2-40B4-BE49-F238E27FC236}">
                <a16:creationId xmlns:a16="http://schemas.microsoft.com/office/drawing/2014/main" id="{E34383E9-05AE-4647-B009-716F7DD45E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8945" y="5743926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5" name="Line 29">
            <a:extLst>
              <a:ext uri="{FF2B5EF4-FFF2-40B4-BE49-F238E27FC236}">
                <a16:creationId xmlns:a16="http://schemas.microsoft.com/office/drawing/2014/main" id="{DC44A42C-9E7F-434A-8F3C-4D3B6ABBE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8946" y="611222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6" name="Line 30">
            <a:extLst>
              <a:ext uri="{FF2B5EF4-FFF2-40B4-BE49-F238E27FC236}">
                <a16:creationId xmlns:a16="http://schemas.microsoft.com/office/drawing/2014/main" id="{A73FF04C-CDB4-4B3D-AED7-EF7DD00025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5083" y="436915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7" name="Line 31">
            <a:extLst>
              <a:ext uri="{FF2B5EF4-FFF2-40B4-BE49-F238E27FC236}">
                <a16:creationId xmlns:a16="http://schemas.microsoft.com/office/drawing/2014/main" id="{2C1AE443-CE28-4864-9082-40C2BF7263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9821" y="2934051"/>
            <a:ext cx="1446213" cy="485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8" name="Line 32">
            <a:extLst>
              <a:ext uri="{FF2B5EF4-FFF2-40B4-BE49-F238E27FC236}">
                <a16:creationId xmlns:a16="http://schemas.microsoft.com/office/drawing/2014/main" id="{84D94A88-80B8-42E0-80E2-D10F0B712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6283" y="4775550"/>
            <a:ext cx="1039812" cy="38735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9" name="Line 33">
            <a:extLst>
              <a:ext uri="{FF2B5EF4-FFF2-40B4-BE49-F238E27FC236}">
                <a16:creationId xmlns:a16="http://schemas.microsoft.com/office/drawing/2014/main" id="{3E13A13F-4267-4AD1-A39D-D0CC291B4D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6283" y="3129313"/>
            <a:ext cx="1077912" cy="677862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10" name="Group 34">
            <a:extLst>
              <a:ext uri="{FF2B5EF4-FFF2-40B4-BE49-F238E27FC236}">
                <a16:creationId xmlns:a16="http://schemas.microsoft.com/office/drawing/2014/main" id="{B3945E9D-F9E4-424C-B29D-7B5D137FADD5}"/>
              </a:ext>
            </a:extLst>
          </p:cNvPr>
          <p:cNvGrpSpPr>
            <a:grpSpLocks/>
          </p:cNvGrpSpPr>
          <p:nvPr/>
        </p:nvGrpSpPr>
        <p:grpSpPr bwMode="auto">
          <a:xfrm>
            <a:off x="7966571" y="2027714"/>
            <a:ext cx="1438275" cy="1917574"/>
            <a:chOff x="3796" y="988"/>
            <a:chExt cx="896" cy="1189"/>
          </a:xfrm>
        </p:grpSpPr>
        <p:sp>
          <p:nvSpPr>
            <p:cNvPr id="20514" name="Rectangle 35">
              <a:extLst>
                <a:ext uri="{FF2B5EF4-FFF2-40B4-BE49-F238E27FC236}">
                  <a16:creationId xmlns:a16="http://schemas.microsoft.com/office/drawing/2014/main" id="{A95ACED8-946A-4795-9E54-488B76321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96" cy="91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item_name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supplier_type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15" name="Text Box 36">
              <a:extLst>
                <a:ext uri="{FF2B5EF4-FFF2-40B4-BE49-F238E27FC236}">
                  <a16:creationId xmlns:a16="http://schemas.microsoft.com/office/drawing/2014/main" id="{9CA230D6-2657-4576-9D39-D9AFE78A8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6" y="988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0511" name="Group 37">
            <a:extLst>
              <a:ext uri="{FF2B5EF4-FFF2-40B4-BE49-F238E27FC236}">
                <a16:creationId xmlns:a16="http://schemas.microsoft.com/office/drawing/2014/main" id="{19789860-CDEA-4399-9BD7-C0C41A8DBFCF}"/>
              </a:ext>
            </a:extLst>
          </p:cNvPr>
          <p:cNvGrpSpPr>
            <a:grpSpLocks/>
          </p:cNvGrpSpPr>
          <p:nvPr/>
        </p:nvGrpSpPr>
        <p:grpSpPr bwMode="auto">
          <a:xfrm>
            <a:off x="2194420" y="4305652"/>
            <a:ext cx="1432539" cy="1392212"/>
            <a:chOff x="3844" y="2426"/>
            <a:chExt cx="891" cy="863"/>
          </a:xfrm>
        </p:grpSpPr>
        <p:sp>
          <p:nvSpPr>
            <p:cNvPr id="20512" name="Rectangle 38">
              <a:extLst>
                <a:ext uri="{FF2B5EF4-FFF2-40B4-BE49-F238E27FC236}">
                  <a16:creationId xmlns:a16="http://schemas.microsoft.com/office/drawing/2014/main" id="{2EA81975-D874-4E86-92E1-B000E8347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8" y="2715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branch_name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branch_type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13" name="Text Box 39">
              <a:extLst>
                <a:ext uri="{FF2B5EF4-FFF2-40B4-BE49-F238E27FC236}">
                  <a16:creationId xmlns:a16="http://schemas.microsoft.com/office/drawing/2014/main" id="{1DA344D8-6C50-48BC-B2E2-4CB008E31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33156754-6569-4313-B445-E1C81933B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6962" y="873827"/>
            <a:ext cx="7772400" cy="498475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Example of </a:t>
            </a:r>
            <a:r>
              <a:rPr lang="en-US" altLang="ru-RU" b="1" dirty="0">
                <a:solidFill>
                  <a:srgbClr val="FFFF00"/>
                </a:solidFill>
              </a:rPr>
              <a:t>Snowflake Schema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0588B131-7D42-4196-9441-93B1E5B6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24E1041-4073-49B1-8796-883F05F59D50}" type="slidenum">
              <a:rPr lang="en-US" altLang="ru-RU" sz="1200"/>
              <a:pPr eaLnBrk="1" hangingPunct="1"/>
              <a:t>16</a:t>
            </a:fld>
            <a:endParaRPr lang="en-US" altLang="ru-RU" sz="1200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7543F64-01A5-496B-8206-549F56A28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3590924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1509" name="Group 5">
            <a:extLst>
              <a:ext uri="{FF2B5EF4-FFF2-40B4-BE49-F238E27FC236}">
                <a16:creationId xmlns:a16="http://schemas.microsoft.com/office/drawing/2014/main" id="{03BFBF74-9CD1-4CF6-87C6-506B8493E081}"/>
              </a:ext>
            </a:extLst>
          </p:cNvPr>
          <p:cNvGrpSpPr>
            <a:grpSpLocks/>
          </p:cNvGrpSpPr>
          <p:nvPr/>
        </p:nvGrpSpPr>
        <p:grpSpPr bwMode="auto">
          <a:xfrm>
            <a:off x="1535186" y="1781175"/>
            <a:ext cx="1819275" cy="2163763"/>
            <a:chOff x="277" y="1164"/>
            <a:chExt cx="1133" cy="1341"/>
          </a:xfrm>
        </p:grpSpPr>
        <p:sp>
          <p:nvSpPr>
            <p:cNvPr id="21549" name="Rectangle 6">
              <a:extLst>
                <a:ext uri="{FF2B5EF4-FFF2-40B4-BE49-F238E27FC236}">
                  <a16:creationId xmlns:a16="http://schemas.microsoft.com/office/drawing/2014/main" id="{E7790753-F719-4AD2-9BE9-2BC39CCC1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day_of_the_week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1550" name="Rectangle 7">
              <a:extLst>
                <a:ext uri="{FF2B5EF4-FFF2-40B4-BE49-F238E27FC236}">
                  <a16:creationId xmlns:a16="http://schemas.microsoft.com/office/drawing/2014/main" id="{E064855B-71FD-4BD1-A451-ADA597579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1510" name="Group 8">
            <a:extLst>
              <a:ext uri="{FF2B5EF4-FFF2-40B4-BE49-F238E27FC236}">
                <a16:creationId xmlns:a16="http://schemas.microsoft.com/office/drawing/2014/main" id="{C6C124FE-CBAB-43AD-8A19-931720E22A42}"/>
              </a:ext>
            </a:extLst>
          </p:cNvPr>
          <p:cNvGrpSpPr>
            <a:grpSpLocks/>
          </p:cNvGrpSpPr>
          <p:nvPr/>
        </p:nvGrpSpPr>
        <p:grpSpPr bwMode="auto">
          <a:xfrm>
            <a:off x="7173986" y="4295775"/>
            <a:ext cx="1374775" cy="1331913"/>
            <a:chOff x="684" y="2196"/>
            <a:chExt cx="1298" cy="834"/>
          </a:xfrm>
        </p:grpSpPr>
        <p:sp>
          <p:nvSpPr>
            <p:cNvPr id="21547" name="Rectangle 9">
              <a:extLst>
                <a:ext uri="{FF2B5EF4-FFF2-40B4-BE49-F238E27FC236}">
                  <a16:creationId xmlns:a16="http://schemas.microsoft.com/office/drawing/2014/main" id="{FFCCB23B-E43E-42DA-BFFB-EBCB2659E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298" cy="5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city_key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8" name="Rectangle 10">
              <a:extLst>
                <a:ext uri="{FF2B5EF4-FFF2-40B4-BE49-F238E27FC236}">
                  <a16:creationId xmlns:a16="http://schemas.microsoft.com/office/drawing/2014/main" id="{AE761756-6AA4-43D4-B98C-B443D585E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953" cy="2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1511" name="Rectangle 11">
            <a:extLst>
              <a:ext uri="{FF2B5EF4-FFF2-40B4-BE49-F238E27FC236}">
                <a16:creationId xmlns:a16="http://schemas.microsoft.com/office/drawing/2014/main" id="{C1D50B99-973B-4DBC-A1AA-D59FFD468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98" y="2638424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1512" name="Rectangle 12">
            <a:extLst>
              <a:ext uri="{FF2B5EF4-FFF2-40B4-BE49-F238E27FC236}">
                <a16:creationId xmlns:a16="http://schemas.microsoft.com/office/drawing/2014/main" id="{A4521B8E-9650-417C-8889-EA5447A7B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3125788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3" name="Rectangle 13">
            <a:extLst>
              <a:ext uri="{FF2B5EF4-FFF2-40B4-BE49-F238E27FC236}">
                <a16:creationId xmlns:a16="http://schemas.microsoft.com/office/drawing/2014/main" id="{84B3B1E3-F11B-43FB-B48D-DD0DC1255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98" y="3171824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4" name="Rectangle 14">
            <a:extLst>
              <a:ext uri="{FF2B5EF4-FFF2-40B4-BE49-F238E27FC236}">
                <a16:creationId xmlns:a16="http://schemas.microsoft.com/office/drawing/2014/main" id="{736923DD-7BF9-483F-85EC-689639949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3621087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5" name="Rectangle 15">
            <a:extLst>
              <a:ext uri="{FF2B5EF4-FFF2-40B4-BE49-F238E27FC236}">
                <a16:creationId xmlns:a16="http://schemas.microsoft.com/office/drawing/2014/main" id="{3685708E-EB9D-4D1F-90BF-11F0556B3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056062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6" name="Rectangle 16">
            <a:extLst>
              <a:ext uri="{FF2B5EF4-FFF2-40B4-BE49-F238E27FC236}">
                <a16:creationId xmlns:a16="http://schemas.microsoft.com/office/drawing/2014/main" id="{0EDD4CCE-DF18-4B6B-AF3A-A5CCBF97B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4067174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branch_key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7" name="Rectangle 17">
            <a:extLst>
              <a:ext uri="{FF2B5EF4-FFF2-40B4-BE49-F238E27FC236}">
                <a16:creationId xmlns:a16="http://schemas.microsoft.com/office/drawing/2014/main" id="{79B713F8-94C9-424E-A69F-521A5B129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519613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8" name="Rectangle 18">
            <a:extLst>
              <a:ext uri="{FF2B5EF4-FFF2-40B4-BE49-F238E27FC236}">
                <a16:creationId xmlns:a16="http://schemas.microsoft.com/office/drawing/2014/main" id="{0EFB5073-3121-4288-8936-FE2940FDA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99" y="4543424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location_key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9" name="Rectangle 19">
            <a:extLst>
              <a:ext uri="{FF2B5EF4-FFF2-40B4-BE49-F238E27FC236}">
                <a16:creationId xmlns:a16="http://schemas.microsoft.com/office/drawing/2014/main" id="{DF69C6BF-96A8-40B4-BFA2-B0AE74A36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984749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0" name="Rectangle 20">
            <a:extLst>
              <a:ext uri="{FF2B5EF4-FFF2-40B4-BE49-F238E27FC236}">
                <a16:creationId xmlns:a16="http://schemas.microsoft.com/office/drawing/2014/main" id="{60568207-9A50-4CC3-A9E4-F9975DDF0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5035549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units_sold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1" name="Rectangle 21">
            <a:extLst>
              <a:ext uri="{FF2B5EF4-FFF2-40B4-BE49-F238E27FC236}">
                <a16:creationId xmlns:a16="http://schemas.microsoft.com/office/drawing/2014/main" id="{DCBE7523-34E1-415D-A757-14E3F7281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5449887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2" name="Rectangle 22">
            <a:extLst>
              <a:ext uri="{FF2B5EF4-FFF2-40B4-BE49-F238E27FC236}">
                <a16:creationId xmlns:a16="http://schemas.microsoft.com/office/drawing/2014/main" id="{E3DA1D6B-D56B-4434-8278-34F0F5303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5480049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dollars_sold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3" name="Rectangle 23">
            <a:extLst>
              <a:ext uri="{FF2B5EF4-FFF2-40B4-BE49-F238E27FC236}">
                <a16:creationId xmlns:a16="http://schemas.microsoft.com/office/drawing/2014/main" id="{645A6D7F-84C6-430D-8867-ECA94FAEB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5915024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4" name="Rectangle 24">
            <a:extLst>
              <a:ext uri="{FF2B5EF4-FFF2-40B4-BE49-F238E27FC236}">
                <a16:creationId xmlns:a16="http://schemas.microsoft.com/office/drawing/2014/main" id="{4ADE7AB6-83B9-4931-8E60-4E019CD76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136" y="5926137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latin typeface="Times New Roman" panose="02020603050405020304" pitchFamily="18" charset="0"/>
              </a:rPr>
              <a:t> 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avg_sales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5" name="Rectangle 25">
            <a:extLst>
              <a:ext uri="{FF2B5EF4-FFF2-40B4-BE49-F238E27FC236}">
                <a16:creationId xmlns:a16="http://schemas.microsoft.com/office/drawing/2014/main" id="{1612D5E3-0FFE-4824-92CF-0B973A9B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785" y="6353174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1526" name="Line 26">
            <a:extLst>
              <a:ext uri="{FF2B5EF4-FFF2-40B4-BE49-F238E27FC236}">
                <a16:creationId xmlns:a16="http://schemas.microsoft.com/office/drawing/2014/main" id="{C314B3D4-C18B-4931-A70C-8CCA55E8E6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1185" y="5210174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Line 27">
            <a:extLst>
              <a:ext uri="{FF2B5EF4-FFF2-40B4-BE49-F238E27FC236}">
                <a16:creationId xmlns:a16="http://schemas.microsoft.com/office/drawing/2014/main" id="{D3CCBB83-ACB7-4507-AD6F-E8D3818BD5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2135" y="5753100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8" name="Line 28">
            <a:extLst>
              <a:ext uri="{FF2B5EF4-FFF2-40B4-BE49-F238E27FC236}">
                <a16:creationId xmlns:a16="http://schemas.microsoft.com/office/drawing/2014/main" id="{70CE9197-A037-4B83-8E0E-CF071B2017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2136" y="6121400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9" name="Line 29">
            <a:extLst>
              <a:ext uri="{FF2B5EF4-FFF2-40B4-BE49-F238E27FC236}">
                <a16:creationId xmlns:a16="http://schemas.microsoft.com/office/drawing/2014/main" id="{4FB030FF-D7BB-4403-986F-5857F26459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1585" y="4371974"/>
            <a:ext cx="1346200" cy="6858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0" name="Line 30">
            <a:extLst>
              <a:ext uri="{FF2B5EF4-FFF2-40B4-BE49-F238E27FC236}">
                <a16:creationId xmlns:a16="http://schemas.microsoft.com/office/drawing/2014/main" id="{1CC6BCEF-BBD9-4CC5-A3DB-80FAED20D8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11586" y="2466975"/>
            <a:ext cx="1522413" cy="866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1" name="Line 31">
            <a:extLst>
              <a:ext uri="{FF2B5EF4-FFF2-40B4-BE49-F238E27FC236}">
                <a16:creationId xmlns:a16="http://schemas.microsoft.com/office/drawing/2014/main" id="{EC59FD8F-8C2A-44FB-A96B-44FDCF29FA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4385" y="4752974"/>
            <a:ext cx="609600" cy="152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2" name="Line 32">
            <a:extLst>
              <a:ext uri="{FF2B5EF4-FFF2-40B4-BE49-F238E27FC236}">
                <a16:creationId xmlns:a16="http://schemas.microsoft.com/office/drawing/2014/main" id="{B323C608-6995-4161-8277-36BA7C3A90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64385" y="2771774"/>
            <a:ext cx="609600" cy="838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3" name="Group 33">
            <a:extLst>
              <a:ext uri="{FF2B5EF4-FFF2-40B4-BE49-F238E27FC236}">
                <a16:creationId xmlns:a16="http://schemas.microsoft.com/office/drawing/2014/main" id="{768ED224-C573-42E2-A4C5-EC5FFD7FF5EC}"/>
              </a:ext>
            </a:extLst>
          </p:cNvPr>
          <p:cNvGrpSpPr>
            <a:grpSpLocks/>
          </p:cNvGrpSpPr>
          <p:nvPr/>
        </p:nvGrpSpPr>
        <p:grpSpPr bwMode="auto">
          <a:xfrm>
            <a:off x="7173986" y="2009774"/>
            <a:ext cx="1374775" cy="1924050"/>
            <a:chOff x="3796" y="983"/>
            <a:chExt cx="857" cy="1193"/>
          </a:xfrm>
        </p:grpSpPr>
        <p:sp>
          <p:nvSpPr>
            <p:cNvPr id="21545" name="Rectangle 34">
              <a:extLst>
                <a:ext uri="{FF2B5EF4-FFF2-40B4-BE49-F238E27FC236}">
                  <a16:creationId xmlns:a16="http://schemas.microsoft.com/office/drawing/2014/main" id="{3FDBA5DB-9B53-4500-B135-90A681F88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57" cy="91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item_name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6" name="Text Box 35">
              <a:extLst>
                <a:ext uri="{FF2B5EF4-FFF2-40B4-BE49-F238E27FC236}">
                  <a16:creationId xmlns:a16="http://schemas.microsoft.com/office/drawing/2014/main" id="{DD9A74CE-D75D-4F5B-9B3D-206851CAD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1534" name="Group 36">
            <a:extLst>
              <a:ext uri="{FF2B5EF4-FFF2-40B4-BE49-F238E27FC236}">
                <a16:creationId xmlns:a16="http://schemas.microsoft.com/office/drawing/2014/main" id="{E01A52A1-B5DE-4CFD-9704-B26171291326}"/>
              </a:ext>
            </a:extLst>
          </p:cNvPr>
          <p:cNvGrpSpPr>
            <a:grpSpLocks/>
          </p:cNvGrpSpPr>
          <p:nvPr/>
        </p:nvGrpSpPr>
        <p:grpSpPr bwMode="auto">
          <a:xfrm>
            <a:off x="1844748" y="4353733"/>
            <a:ext cx="1509713" cy="1393825"/>
            <a:chOff x="3844" y="2426"/>
            <a:chExt cx="939" cy="864"/>
          </a:xfrm>
        </p:grpSpPr>
        <p:sp>
          <p:nvSpPr>
            <p:cNvPr id="21543" name="Rectangle 37">
              <a:extLst>
                <a:ext uri="{FF2B5EF4-FFF2-40B4-BE49-F238E27FC236}">
                  <a16:creationId xmlns:a16="http://schemas.microsoft.com/office/drawing/2014/main" id="{8192291F-AE27-4E36-844B-E2F72ACEA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branch_name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branch_type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4" name="Text Box 38">
              <a:extLst>
                <a:ext uri="{FF2B5EF4-FFF2-40B4-BE49-F238E27FC236}">
                  <a16:creationId xmlns:a16="http://schemas.microsoft.com/office/drawing/2014/main" id="{BC2012DD-67DC-4011-82CD-D449896459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</a:t>
              </a:r>
            </a:p>
          </p:txBody>
        </p:sp>
      </p:grpSp>
      <p:grpSp>
        <p:nvGrpSpPr>
          <p:cNvPr id="21535" name="Group 40">
            <a:extLst>
              <a:ext uri="{FF2B5EF4-FFF2-40B4-BE49-F238E27FC236}">
                <a16:creationId xmlns:a16="http://schemas.microsoft.com/office/drawing/2014/main" id="{9FBD9D0A-95C1-44B9-8432-C4FD575B2E13}"/>
              </a:ext>
            </a:extLst>
          </p:cNvPr>
          <p:cNvGrpSpPr>
            <a:grpSpLocks/>
          </p:cNvGrpSpPr>
          <p:nvPr/>
        </p:nvGrpSpPr>
        <p:grpSpPr bwMode="auto">
          <a:xfrm>
            <a:off x="8945338" y="2379900"/>
            <a:ext cx="1438151" cy="1114409"/>
            <a:chOff x="3796" y="719"/>
            <a:chExt cx="896" cy="1308"/>
          </a:xfrm>
        </p:grpSpPr>
        <p:sp>
          <p:nvSpPr>
            <p:cNvPr id="21541" name="Rectangle 41">
              <a:extLst>
                <a:ext uri="{FF2B5EF4-FFF2-40B4-BE49-F238E27FC236}">
                  <a16:creationId xmlns:a16="http://schemas.microsoft.com/office/drawing/2014/main" id="{3B533E6A-FB0E-4935-BB38-AE7737019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3"/>
              <a:ext cx="896" cy="76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supplier_type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2" name="Text Box 42">
              <a:extLst>
                <a:ext uri="{FF2B5EF4-FFF2-40B4-BE49-F238E27FC236}">
                  <a16:creationId xmlns:a16="http://schemas.microsoft.com/office/drawing/2014/main" id="{BBB26144-78D2-4868-AB27-59C280ED01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6" y="719"/>
              <a:ext cx="732" cy="54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</a:t>
              </a:r>
            </a:p>
          </p:txBody>
        </p:sp>
      </p:grpSp>
      <p:sp>
        <p:nvSpPr>
          <p:cNvPr id="21536" name="Line 43">
            <a:extLst>
              <a:ext uri="{FF2B5EF4-FFF2-40B4-BE49-F238E27FC236}">
                <a16:creationId xmlns:a16="http://schemas.microsoft.com/office/drawing/2014/main" id="{2C75B9CD-935C-4CC2-8AD9-A0FF622131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93185" y="3152774"/>
            <a:ext cx="533400" cy="533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7" name="Group 45">
            <a:extLst>
              <a:ext uri="{FF2B5EF4-FFF2-40B4-BE49-F238E27FC236}">
                <a16:creationId xmlns:a16="http://schemas.microsoft.com/office/drawing/2014/main" id="{4B8696F5-6B06-461F-81D9-7C8CD5EF4DC7}"/>
              </a:ext>
            </a:extLst>
          </p:cNvPr>
          <p:cNvGrpSpPr>
            <a:grpSpLocks/>
          </p:cNvGrpSpPr>
          <p:nvPr/>
        </p:nvGrpSpPr>
        <p:grpSpPr bwMode="auto">
          <a:xfrm>
            <a:off x="8720211" y="5362575"/>
            <a:ext cx="1654175" cy="1495425"/>
            <a:chOff x="684" y="2196"/>
            <a:chExt cx="1565" cy="913"/>
          </a:xfrm>
        </p:grpSpPr>
        <p:sp>
          <p:nvSpPr>
            <p:cNvPr id="21539" name="Rectangle 46">
              <a:extLst>
                <a:ext uri="{FF2B5EF4-FFF2-40B4-BE49-F238E27FC236}">
                  <a16:creationId xmlns:a16="http://schemas.microsoft.com/office/drawing/2014/main" id="{D6853E20-EF6E-4DA8-BC1B-4D60957E9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565" cy="65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city_key</a:t>
              </a:r>
              <a:endParaRPr lang="en-US" altLang="ru-RU" sz="16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6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state_or_province</a:t>
              </a:r>
              <a:endParaRPr lang="en-US" altLang="ru-RU" sz="16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1540" name="Rectangle 47">
              <a:extLst>
                <a:ext uri="{FF2B5EF4-FFF2-40B4-BE49-F238E27FC236}">
                  <a16:creationId xmlns:a16="http://schemas.microsoft.com/office/drawing/2014/main" id="{063A84C8-0BCC-43CD-A707-C7EAF2DC4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42" cy="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city</a:t>
              </a:r>
            </a:p>
          </p:txBody>
        </p:sp>
      </p:grpSp>
      <p:sp>
        <p:nvSpPr>
          <p:cNvPr id="21538" name="Line 48">
            <a:extLst>
              <a:ext uri="{FF2B5EF4-FFF2-40B4-BE49-F238E27FC236}">
                <a16:creationId xmlns:a16="http://schemas.microsoft.com/office/drawing/2014/main" id="{6A900988-28A8-4F00-8B4C-795727B3A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8385" y="5514974"/>
            <a:ext cx="685800" cy="457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2EC37816-328B-468F-830F-F79D39C59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3025" y="691449"/>
            <a:ext cx="696595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dirty="0">
                <a:solidFill>
                  <a:srgbClr val="FFFF00"/>
                </a:solidFill>
              </a:rPr>
              <a:t>Example of </a:t>
            </a:r>
            <a:r>
              <a:rPr lang="en-US" altLang="ru-RU" b="1" dirty="0">
                <a:solidFill>
                  <a:srgbClr val="FFFF00"/>
                </a:solidFill>
              </a:rPr>
              <a:t>Fact Constellation</a:t>
            </a: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AA4051F1-4A2A-42FE-B3EA-04F46C7FA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B141B16-D922-47E3-8529-EE031A29920B}" type="slidenum">
              <a:rPr lang="en-US" altLang="ru-RU" sz="1200"/>
              <a:pPr eaLnBrk="1" hangingPunct="1"/>
              <a:t>17</a:t>
            </a:fld>
            <a:endParaRPr lang="en-US" altLang="ru-RU" sz="120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6BBF6F53-F652-4BED-8FB1-3B9EE42FF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022600"/>
            <a:ext cx="16081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2533" name="Group 5">
            <a:extLst>
              <a:ext uri="{FF2B5EF4-FFF2-40B4-BE49-F238E27FC236}">
                <a16:creationId xmlns:a16="http://schemas.microsoft.com/office/drawing/2014/main" id="{71AFABE5-89A5-4117-AF17-E46325B7C591}"/>
              </a:ext>
            </a:extLst>
          </p:cNvPr>
          <p:cNvGrpSpPr>
            <a:grpSpLocks/>
          </p:cNvGrpSpPr>
          <p:nvPr/>
        </p:nvGrpSpPr>
        <p:grpSpPr bwMode="auto">
          <a:xfrm>
            <a:off x="1534486" y="1193800"/>
            <a:ext cx="1639888" cy="1982788"/>
            <a:chOff x="277" y="1164"/>
            <a:chExt cx="1021" cy="1229"/>
          </a:xfrm>
        </p:grpSpPr>
        <p:sp>
          <p:nvSpPr>
            <p:cNvPr id="22593" name="Rectangle 6">
              <a:extLst>
                <a:ext uri="{FF2B5EF4-FFF2-40B4-BE49-F238E27FC236}">
                  <a16:creationId xmlns:a16="http://schemas.microsoft.com/office/drawing/2014/main" id="{439E48C0-72E2-4BA8-9061-3C9D25F8D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021" cy="97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day_of_the_week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2594" name="Rectangle 7">
              <a:extLst>
                <a:ext uri="{FF2B5EF4-FFF2-40B4-BE49-F238E27FC236}">
                  <a16:creationId xmlns:a16="http://schemas.microsoft.com/office/drawing/2014/main" id="{A4CD0084-A648-40DE-8F2F-5EE6D69FC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374" cy="233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2534" name="Group 8">
            <a:extLst>
              <a:ext uri="{FF2B5EF4-FFF2-40B4-BE49-F238E27FC236}">
                <a16:creationId xmlns:a16="http://schemas.microsoft.com/office/drawing/2014/main" id="{BF28F556-3A26-4B53-9F11-6763820DCC2F}"/>
              </a:ext>
            </a:extLst>
          </p:cNvPr>
          <p:cNvGrpSpPr>
            <a:grpSpLocks/>
          </p:cNvGrpSpPr>
          <p:nvPr/>
        </p:nvGrpSpPr>
        <p:grpSpPr bwMode="auto">
          <a:xfrm>
            <a:off x="6411287" y="4013200"/>
            <a:ext cx="1654175" cy="1733550"/>
            <a:chOff x="684" y="2196"/>
            <a:chExt cx="1030" cy="1075"/>
          </a:xfrm>
        </p:grpSpPr>
        <p:sp>
          <p:nvSpPr>
            <p:cNvPr id="22591" name="Rectangle 9">
              <a:extLst>
                <a:ext uri="{FF2B5EF4-FFF2-40B4-BE49-F238E27FC236}">
                  <a16:creationId xmlns:a16="http://schemas.microsoft.com/office/drawing/2014/main" id="{DBDB2F05-B2BE-4E96-91B7-F036E66E2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030" cy="8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province_or_state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2592" name="Rectangle 10">
              <a:extLst>
                <a:ext uri="{FF2B5EF4-FFF2-40B4-BE49-F238E27FC236}">
                  <a16:creationId xmlns:a16="http://schemas.microsoft.com/office/drawing/2014/main" id="{7C684425-F2DA-45B2-B3BC-7940DFCA9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80" cy="23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2535" name="Rectangle 11">
            <a:extLst>
              <a:ext uri="{FF2B5EF4-FFF2-40B4-BE49-F238E27FC236}">
                <a16:creationId xmlns:a16="http://schemas.microsoft.com/office/drawing/2014/main" id="{0D078A53-925B-45DB-A54E-CAFEE69CE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086" y="2108201"/>
            <a:ext cx="169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2536" name="Rectangle 12">
            <a:extLst>
              <a:ext uri="{FF2B5EF4-FFF2-40B4-BE49-F238E27FC236}">
                <a16:creationId xmlns:a16="http://schemas.microsoft.com/office/drawing/2014/main" id="{1C3453EF-9C08-4FE6-A606-A5BA26FD3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25654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7" name="Rectangle 13">
            <a:extLst>
              <a:ext uri="{FF2B5EF4-FFF2-40B4-BE49-F238E27FC236}">
                <a16:creationId xmlns:a16="http://schemas.microsoft.com/office/drawing/2014/main" id="{48C3F7F0-781A-4747-A536-C4062DDEC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2641601"/>
            <a:ext cx="1601788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2538" name="Rectangle 14">
            <a:extLst>
              <a:ext uri="{FF2B5EF4-FFF2-40B4-BE49-F238E27FC236}">
                <a16:creationId xmlns:a16="http://schemas.microsoft.com/office/drawing/2014/main" id="{B0E2A41D-D97A-4853-BF10-A44F26D9C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09880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 item_key</a:t>
            </a:r>
          </a:p>
        </p:txBody>
      </p:sp>
      <p:sp>
        <p:nvSpPr>
          <p:cNvPr id="22539" name="Rectangle 15">
            <a:extLst>
              <a:ext uri="{FF2B5EF4-FFF2-40B4-BE49-F238E27FC236}">
                <a16:creationId xmlns:a16="http://schemas.microsoft.com/office/drawing/2014/main" id="{EB520713-7FCF-4B1C-A8A0-E3A379C8B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47980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0" name="Rectangle 16">
            <a:extLst>
              <a:ext uri="{FF2B5EF4-FFF2-40B4-BE49-F238E27FC236}">
                <a16:creationId xmlns:a16="http://schemas.microsoft.com/office/drawing/2014/main" id="{D7BF2E44-334A-4D9F-998F-947199D6D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47980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branch_key</a:t>
            </a:r>
          </a:p>
        </p:txBody>
      </p:sp>
      <p:sp>
        <p:nvSpPr>
          <p:cNvPr id="22541" name="Rectangle 17">
            <a:extLst>
              <a:ext uri="{FF2B5EF4-FFF2-40B4-BE49-F238E27FC236}">
                <a16:creationId xmlns:a16="http://schemas.microsoft.com/office/drawing/2014/main" id="{7FA73AA4-E6C9-482B-B451-86E7FBB1D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9370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2" name="Rectangle 18">
            <a:extLst>
              <a:ext uri="{FF2B5EF4-FFF2-40B4-BE49-F238E27FC236}">
                <a16:creationId xmlns:a16="http://schemas.microsoft.com/office/drawing/2014/main" id="{1D4C06FC-DCF7-4C64-A1A7-15E5F646E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9899" y="395605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location_key</a:t>
            </a:r>
          </a:p>
        </p:txBody>
      </p:sp>
      <p:sp>
        <p:nvSpPr>
          <p:cNvPr id="22543" name="Rectangle 19">
            <a:extLst>
              <a:ext uri="{FF2B5EF4-FFF2-40B4-BE49-F238E27FC236}">
                <a16:creationId xmlns:a16="http://schemas.microsoft.com/office/drawing/2014/main" id="{2E53FCAD-2A29-49E7-A2A5-C28FE2709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439420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4" name="Rectangle 20">
            <a:extLst>
              <a:ext uri="{FF2B5EF4-FFF2-40B4-BE49-F238E27FC236}">
                <a16:creationId xmlns:a16="http://schemas.microsoft.com/office/drawing/2014/main" id="{8E8B57CD-7A93-4311-8BAA-D5A7481F3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4448176"/>
            <a:ext cx="158115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units_sold</a:t>
            </a:r>
          </a:p>
        </p:txBody>
      </p:sp>
      <p:sp>
        <p:nvSpPr>
          <p:cNvPr id="22545" name="Rectangle 21">
            <a:extLst>
              <a:ext uri="{FF2B5EF4-FFF2-40B4-BE49-F238E27FC236}">
                <a16:creationId xmlns:a16="http://schemas.microsoft.com/office/drawing/2014/main" id="{F12B9F82-19D8-4A3A-A3C8-7EC2F87C4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485140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6" name="Rectangle 22">
            <a:extLst>
              <a:ext uri="{FF2B5EF4-FFF2-40B4-BE49-F238E27FC236}">
                <a16:creationId xmlns:a16="http://schemas.microsoft.com/office/drawing/2014/main" id="{B533CBEF-B8C4-4AE8-B81C-CF34AC0A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4892676"/>
            <a:ext cx="15875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dollars_sold</a:t>
            </a:r>
          </a:p>
        </p:txBody>
      </p:sp>
      <p:sp>
        <p:nvSpPr>
          <p:cNvPr id="22547" name="Rectangle 23">
            <a:extLst>
              <a:ext uri="{FF2B5EF4-FFF2-40B4-BE49-F238E27FC236}">
                <a16:creationId xmlns:a16="http://schemas.microsoft.com/office/drawing/2014/main" id="{F0856A0A-DCED-420B-968D-F9C8E3919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530860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8" name="Rectangle 24">
            <a:extLst>
              <a:ext uri="{FF2B5EF4-FFF2-40B4-BE49-F238E27FC236}">
                <a16:creationId xmlns:a16="http://schemas.microsoft.com/office/drawing/2014/main" id="{5E4EFE84-A0DD-4C5C-B315-849F64ADA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436" y="5338763"/>
            <a:ext cx="15875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 avg_sales</a:t>
            </a:r>
          </a:p>
        </p:txBody>
      </p:sp>
      <p:sp>
        <p:nvSpPr>
          <p:cNvPr id="22549" name="Rectangle 25">
            <a:extLst>
              <a:ext uri="{FF2B5EF4-FFF2-40B4-BE49-F238E27FC236}">
                <a16:creationId xmlns:a16="http://schemas.microsoft.com/office/drawing/2014/main" id="{B20987EC-D611-4535-B873-D66DFC31F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286" y="5689600"/>
            <a:ext cx="1219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2550" name="Line 26">
            <a:extLst>
              <a:ext uri="{FF2B5EF4-FFF2-40B4-BE49-F238E27FC236}">
                <a16:creationId xmlns:a16="http://schemas.microsoft.com/office/drawing/2014/main" id="{30724D1D-5D04-4015-8303-E54EB0C4B5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90275" y="4622800"/>
            <a:ext cx="769937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1" name="Line 27">
            <a:extLst>
              <a:ext uri="{FF2B5EF4-FFF2-40B4-BE49-F238E27FC236}">
                <a16:creationId xmlns:a16="http://schemas.microsoft.com/office/drawing/2014/main" id="{A1E26EB3-F1F5-4DFE-B114-E9090D5E5E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225" y="5165726"/>
            <a:ext cx="788987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2" name="Line 28">
            <a:extLst>
              <a:ext uri="{FF2B5EF4-FFF2-40B4-BE49-F238E27FC236}">
                <a16:creationId xmlns:a16="http://schemas.microsoft.com/office/drawing/2014/main" id="{929CA202-59E5-4B95-8EAE-4F4FF5B1AD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225" y="553402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3" name="Line 29">
            <a:extLst>
              <a:ext uri="{FF2B5EF4-FFF2-40B4-BE49-F238E27FC236}">
                <a16:creationId xmlns:a16="http://schemas.microsoft.com/office/drawing/2014/main" id="{DF52B234-26E8-4D88-815C-1AA767C2C5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47361" y="379095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4" name="Line 30">
            <a:extLst>
              <a:ext uri="{FF2B5EF4-FFF2-40B4-BE49-F238E27FC236}">
                <a16:creationId xmlns:a16="http://schemas.microsoft.com/office/drawing/2014/main" id="{1380746F-5BD2-465A-9FEB-C834C7AC56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10886" y="2336800"/>
            <a:ext cx="914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5" name="Line 31">
            <a:extLst>
              <a:ext uri="{FF2B5EF4-FFF2-40B4-BE49-F238E27FC236}">
                <a16:creationId xmlns:a16="http://schemas.microsoft.com/office/drawing/2014/main" id="{E34B200A-6E53-4277-8F6E-4EE996D3E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7886" y="4241800"/>
            <a:ext cx="533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6" name="Line 32">
            <a:extLst>
              <a:ext uri="{FF2B5EF4-FFF2-40B4-BE49-F238E27FC236}">
                <a16:creationId xmlns:a16="http://schemas.microsoft.com/office/drawing/2014/main" id="{E522D9F9-F65B-4883-BBFE-33D8A4B3A5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1686" y="2717801"/>
            <a:ext cx="762000" cy="52546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557" name="Group 33">
            <a:extLst>
              <a:ext uri="{FF2B5EF4-FFF2-40B4-BE49-F238E27FC236}">
                <a16:creationId xmlns:a16="http://schemas.microsoft.com/office/drawing/2014/main" id="{B961D7D8-3E10-4641-B5E8-C5433AF5D7BA}"/>
              </a:ext>
            </a:extLst>
          </p:cNvPr>
          <p:cNvGrpSpPr>
            <a:grpSpLocks/>
          </p:cNvGrpSpPr>
          <p:nvPr/>
        </p:nvGrpSpPr>
        <p:grpSpPr bwMode="auto">
          <a:xfrm>
            <a:off x="6487486" y="1498601"/>
            <a:ext cx="1303338" cy="1744663"/>
            <a:chOff x="3796" y="1002"/>
            <a:chExt cx="812" cy="1081"/>
          </a:xfrm>
        </p:grpSpPr>
        <p:sp>
          <p:nvSpPr>
            <p:cNvPr id="22589" name="Rectangle 34">
              <a:extLst>
                <a:ext uri="{FF2B5EF4-FFF2-40B4-BE49-F238E27FC236}">
                  <a16:creationId xmlns:a16="http://schemas.microsoft.com/office/drawing/2014/main" id="{79E2BC5B-F6B7-471A-8685-5EF3DD1F0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12" cy="82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item_name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supplier_type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90" name="Text Box 35">
              <a:extLst>
                <a:ext uri="{FF2B5EF4-FFF2-40B4-BE49-F238E27FC236}">
                  <a16:creationId xmlns:a16="http://schemas.microsoft.com/office/drawing/2014/main" id="{471DF12C-3118-41D4-8816-4212E44EF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3" y="1002"/>
              <a:ext cx="401" cy="2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2558" name="Group 36">
            <a:extLst>
              <a:ext uri="{FF2B5EF4-FFF2-40B4-BE49-F238E27FC236}">
                <a16:creationId xmlns:a16="http://schemas.microsoft.com/office/drawing/2014/main" id="{500DE2DD-0173-485D-84B8-2A01FA90D444}"/>
              </a:ext>
            </a:extLst>
          </p:cNvPr>
          <p:cNvGrpSpPr>
            <a:grpSpLocks/>
          </p:cNvGrpSpPr>
          <p:nvPr/>
        </p:nvGrpSpPr>
        <p:grpSpPr bwMode="auto">
          <a:xfrm>
            <a:off x="1610686" y="3930542"/>
            <a:ext cx="1290638" cy="1236771"/>
            <a:chOff x="3896" y="2468"/>
            <a:chExt cx="803" cy="766"/>
          </a:xfrm>
        </p:grpSpPr>
        <p:sp>
          <p:nvSpPr>
            <p:cNvPr id="22587" name="Rectangle 37">
              <a:extLst>
                <a:ext uri="{FF2B5EF4-FFF2-40B4-BE49-F238E27FC236}">
                  <a16:creationId xmlns:a16="http://schemas.microsoft.com/office/drawing/2014/main" id="{8831A8F5-AEF7-4D5D-9F83-669313684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03" cy="51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branch_key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branch_name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branch_type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88" name="Text Box 38">
              <a:extLst>
                <a:ext uri="{FF2B5EF4-FFF2-40B4-BE49-F238E27FC236}">
                  <a16:creationId xmlns:a16="http://schemas.microsoft.com/office/drawing/2014/main" id="{2A078DE5-D135-4820-918D-78CC2AB10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0" y="2468"/>
              <a:ext cx="507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branch</a:t>
              </a:r>
            </a:p>
          </p:txBody>
        </p:sp>
      </p:grpSp>
      <p:sp>
        <p:nvSpPr>
          <p:cNvPr id="22559" name="Rectangle 39">
            <a:extLst>
              <a:ext uri="{FF2B5EF4-FFF2-40B4-BE49-F238E27FC236}">
                <a16:creationId xmlns:a16="http://schemas.microsoft.com/office/drawing/2014/main" id="{AE802C79-14DF-4F51-9784-1CED2326E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5" y="2470150"/>
            <a:ext cx="160813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0" name="Rectangle 40">
            <a:extLst>
              <a:ext uri="{FF2B5EF4-FFF2-40B4-BE49-F238E27FC236}">
                <a16:creationId xmlns:a16="http://schemas.microsoft.com/office/drawing/2014/main" id="{3BA4CD9D-7789-459B-9AD7-5E99CD1E4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5474" y="1555751"/>
            <a:ext cx="203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Shipping Fact Table</a:t>
            </a:r>
          </a:p>
        </p:txBody>
      </p:sp>
      <p:sp>
        <p:nvSpPr>
          <p:cNvPr id="22561" name="Rectangle 41">
            <a:extLst>
              <a:ext uri="{FF2B5EF4-FFF2-40B4-BE49-F238E27FC236}">
                <a16:creationId xmlns:a16="http://schemas.microsoft.com/office/drawing/2014/main" id="{C461BF6E-EF07-44E3-ACF6-FEDDC81B6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0129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2" name="Rectangle 42">
            <a:extLst>
              <a:ext uri="{FF2B5EF4-FFF2-40B4-BE49-F238E27FC236}">
                <a16:creationId xmlns:a16="http://schemas.microsoft.com/office/drawing/2014/main" id="{16834A48-6E14-46F8-B60C-647009CEB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5" y="2089151"/>
            <a:ext cx="1601787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3" name="Rectangle 43">
            <a:extLst>
              <a:ext uri="{FF2B5EF4-FFF2-40B4-BE49-F238E27FC236}">
                <a16:creationId xmlns:a16="http://schemas.microsoft.com/office/drawing/2014/main" id="{40DFA39D-6B02-47DE-979D-A802D9CE0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54635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4" name="Rectangle 44">
            <a:extLst>
              <a:ext uri="{FF2B5EF4-FFF2-40B4-BE49-F238E27FC236}">
                <a16:creationId xmlns:a16="http://schemas.microsoft.com/office/drawing/2014/main" id="{91EDCDE0-72C2-411F-B16B-FF0052F25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92735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5" name="Rectangle 45">
            <a:extLst>
              <a:ext uri="{FF2B5EF4-FFF2-40B4-BE49-F238E27FC236}">
                <a16:creationId xmlns:a16="http://schemas.microsoft.com/office/drawing/2014/main" id="{42FDF50B-9242-4088-896D-4F1CE9EAA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92735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shipper_key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6" name="Rectangle 46">
            <a:extLst>
              <a:ext uri="{FF2B5EF4-FFF2-40B4-BE49-F238E27FC236}">
                <a16:creationId xmlns:a16="http://schemas.microsoft.com/office/drawing/2014/main" id="{2494BB12-8606-46F0-8314-728EDC5B5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33845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7" name="Rectangle 47">
            <a:extLst>
              <a:ext uri="{FF2B5EF4-FFF2-40B4-BE49-F238E27FC236}">
                <a16:creationId xmlns:a16="http://schemas.microsoft.com/office/drawing/2014/main" id="{5D7EA687-6A51-4390-9487-2A7D5D040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286" y="340360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latin typeface="Times New Roman" panose="02020603050405020304" pitchFamily="18" charset="0"/>
              </a:rPr>
              <a:t>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from_location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8" name="Rectangle 48">
            <a:extLst>
              <a:ext uri="{FF2B5EF4-FFF2-40B4-BE49-F238E27FC236}">
                <a16:creationId xmlns:a16="http://schemas.microsoft.com/office/drawing/2014/main" id="{51C229FE-A2FB-4E6A-9E7A-9993B9885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384175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9" name="Rectangle 49">
            <a:extLst>
              <a:ext uri="{FF2B5EF4-FFF2-40B4-BE49-F238E27FC236}">
                <a16:creationId xmlns:a16="http://schemas.microsoft.com/office/drawing/2014/main" id="{CEC5FC44-FEE8-47C2-AA03-0C67811F2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3917951"/>
            <a:ext cx="15557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to_location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0" name="Rectangle 50">
            <a:extLst>
              <a:ext uri="{FF2B5EF4-FFF2-40B4-BE49-F238E27FC236}">
                <a16:creationId xmlns:a16="http://schemas.microsoft.com/office/drawing/2014/main" id="{9240B939-3F1C-4466-A1A3-EFE9D5DB5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429895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1" name="Rectangle 51">
            <a:extLst>
              <a:ext uri="{FF2B5EF4-FFF2-40B4-BE49-F238E27FC236}">
                <a16:creationId xmlns:a16="http://schemas.microsoft.com/office/drawing/2014/main" id="{98EECD61-C411-4FE7-BA40-74DAD7523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4340226"/>
            <a:ext cx="15748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latin typeface="Times New Roman" panose="02020603050405020304" pitchFamily="18" charset="0"/>
              </a:rPr>
              <a:t>  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dollars_cost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2" name="Rectangle 52">
            <a:extLst>
              <a:ext uri="{FF2B5EF4-FFF2-40B4-BE49-F238E27FC236}">
                <a16:creationId xmlns:a16="http://schemas.microsoft.com/office/drawing/2014/main" id="{AED3652F-9847-43EE-9B3F-54C107D00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475615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3" name="Rectangle 53">
            <a:extLst>
              <a:ext uri="{FF2B5EF4-FFF2-40B4-BE49-F238E27FC236}">
                <a16:creationId xmlns:a16="http://schemas.microsoft.com/office/drawing/2014/main" id="{60C8FBCD-DD84-43A0-A0D5-D64FE6F5A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8824" y="4786313"/>
            <a:ext cx="16256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latin typeface="Times New Roman" panose="02020603050405020304" pitchFamily="18" charset="0"/>
              </a:rPr>
              <a:t>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units_shipped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4" name="Line 55">
            <a:extLst>
              <a:ext uri="{FF2B5EF4-FFF2-40B4-BE49-F238E27FC236}">
                <a16:creationId xmlns:a16="http://schemas.microsoft.com/office/drawing/2014/main" id="{5C18FA13-84D6-4129-B386-24BAF86651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35286" y="1498600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5" name="Line 56">
            <a:extLst>
              <a:ext uri="{FF2B5EF4-FFF2-40B4-BE49-F238E27FC236}">
                <a16:creationId xmlns:a16="http://schemas.microsoft.com/office/drawing/2014/main" id="{ED02E07D-0689-4D55-B313-4EE20AB408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49086" y="14986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6" name="Line 57">
            <a:extLst>
              <a:ext uri="{FF2B5EF4-FFF2-40B4-BE49-F238E27FC236}">
                <a16:creationId xmlns:a16="http://schemas.microsoft.com/office/drawing/2014/main" id="{9688EDBB-848A-4FEB-B481-F7E1E204FC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0886" y="14986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7" name="Line 58">
            <a:extLst>
              <a:ext uri="{FF2B5EF4-FFF2-40B4-BE49-F238E27FC236}">
                <a16:creationId xmlns:a16="http://schemas.microsoft.com/office/drawing/2014/main" id="{D7C158D7-7BE2-44D4-9F06-6434D5E0A9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82886" y="22606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8" name="Line 59">
            <a:extLst>
              <a:ext uri="{FF2B5EF4-FFF2-40B4-BE49-F238E27FC236}">
                <a16:creationId xmlns:a16="http://schemas.microsoft.com/office/drawing/2014/main" id="{B5CD015F-4C05-4025-BDE0-6177360FE8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54286" y="3632200"/>
            <a:ext cx="68580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9" name="Line 60">
            <a:extLst>
              <a:ext uri="{FF2B5EF4-FFF2-40B4-BE49-F238E27FC236}">
                <a16:creationId xmlns:a16="http://schemas.microsoft.com/office/drawing/2014/main" id="{7DAD4C94-044B-445D-873A-5330E9A430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82886" y="41656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0" name="Line 61">
            <a:extLst>
              <a:ext uri="{FF2B5EF4-FFF2-40B4-BE49-F238E27FC236}">
                <a16:creationId xmlns:a16="http://schemas.microsoft.com/office/drawing/2014/main" id="{B0E517FE-4404-4630-8406-C35D7C128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97486" y="31750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grpSp>
        <p:nvGrpSpPr>
          <p:cNvPr id="22581" name="Group 63">
            <a:extLst>
              <a:ext uri="{FF2B5EF4-FFF2-40B4-BE49-F238E27FC236}">
                <a16:creationId xmlns:a16="http://schemas.microsoft.com/office/drawing/2014/main" id="{1A79F55C-B99D-4C39-9BE7-3D92E362F0D9}"/>
              </a:ext>
            </a:extLst>
          </p:cNvPr>
          <p:cNvGrpSpPr>
            <a:grpSpLocks/>
          </p:cNvGrpSpPr>
          <p:nvPr/>
        </p:nvGrpSpPr>
        <p:grpSpPr bwMode="auto">
          <a:xfrm>
            <a:off x="8917949" y="5384800"/>
            <a:ext cx="1344612" cy="1473200"/>
            <a:chOff x="3891" y="2472"/>
            <a:chExt cx="836" cy="911"/>
          </a:xfrm>
        </p:grpSpPr>
        <p:sp>
          <p:nvSpPr>
            <p:cNvPr id="22585" name="Rectangle 64">
              <a:extLst>
                <a:ext uri="{FF2B5EF4-FFF2-40B4-BE49-F238E27FC236}">
                  <a16:creationId xmlns:a16="http://schemas.microsoft.com/office/drawing/2014/main" id="{456413E6-2552-40CA-9E6D-B7495593F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5"/>
              <a:ext cx="831" cy="66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shipper_name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shipper_type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86" name="Text Box 65">
              <a:extLst>
                <a:ext uri="{FF2B5EF4-FFF2-40B4-BE49-F238E27FC236}">
                  <a16:creationId xmlns:a16="http://schemas.microsoft.com/office/drawing/2014/main" id="{CA47F70C-6104-4B7B-960F-4913A558D1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1" y="2472"/>
              <a:ext cx="539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</a:t>
              </a:r>
            </a:p>
          </p:txBody>
        </p:sp>
      </p:grpSp>
      <p:sp>
        <p:nvSpPr>
          <p:cNvPr id="22582" name="Line 66">
            <a:extLst>
              <a:ext uri="{FF2B5EF4-FFF2-40B4-BE49-F238E27FC236}">
                <a16:creationId xmlns:a16="http://schemas.microsoft.com/office/drawing/2014/main" id="{7B2B8F09-37A9-443D-9B92-1D790751D2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6486" y="4775200"/>
            <a:ext cx="381000" cy="1066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3" name="Line 67">
            <a:extLst>
              <a:ext uri="{FF2B5EF4-FFF2-40B4-BE49-F238E27FC236}">
                <a16:creationId xmlns:a16="http://schemas.microsoft.com/office/drawing/2014/main" id="{0B8679F9-0C77-4FE0-A150-D08BD970B34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16486" y="3175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4" name="Line 68">
            <a:extLst>
              <a:ext uri="{FF2B5EF4-FFF2-40B4-BE49-F238E27FC236}">
                <a16:creationId xmlns:a16="http://schemas.microsoft.com/office/drawing/2014/main" id="{B42023F9-3FB1-4EEF-AB8A-1D26C6E138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73286" y="57658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7F5D8D7A-5022-407E-B200-445D69C51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8015" y="759253"/>
            <a:ext cx="9307585" cy="76964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dirty="0">
                <a:solidFill>
                  <a:srgbClr val="FFFF00"/>
                </a:solidFill>
              </a:rPr>
              <a:t>A Concept Hierarchy:  </a:t>
            </a:r>
            <a:r>
              <a:rPr lang="en-US" altLang="ru-RU" b="1" dirty="0">
                <a:solidFill>
                  <a:srgbClr val="FFFF00"/>
                </a:solidFill>
              </a:rPr>
              <a:t>Dimension</a:t>
            </a:r>
            <a:r>
              <a:rPr lang="en-US" altLang="ru-RU" dirty="0">
                <a:solidFill>
                  <a:srgbClr val="FFFF00"/>
                </a:solidFill>
              </a:rPr>
              <a:t> (location)</a:t>
            </a:r>
          </a:p>
        </p:txBody>
      </p:sp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28A32478-1C2B-429F-AF67-97FE058B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B7FE439-3C82-45FA-8C24-75F5DE549AFD}" type="slidenum">
              <a:rPr lang="en-US" altLang="ru-RU" sz="1200"/>
              <a:pPr eaLnBrk="1" hangingPunct="1"/>
              <a:t>18</a:t>
            </a:fld>
            <a:endParaRPr lang="en-US" altLang="ru-RU" sz="1200"/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D872DDE7-C9E6-429C-9409-656DB7BA3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1833694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all</a:t>
            </a: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1F68862-E3E3-47F3-8FEC-D9AB006B5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1" y="2824294"/>
            <a:ext cx="106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Europe</a:t>
            </a:r>
          </a:p>
        </p:txBody>
      </p:sp>
      <p:sp>
        <p:nvSpPr>
          <p:cNvPr id="23558" name="Text Box 5">
            <a:extLst>
              <a:ext uri="{FF2B5EF4-FFF2-40B4-BE49-F238E27FC236}">
                <a16:creationId xmlns:a16="http://schemas.microsoft.com/office/drawing/2014/main" id="{026FD82A-23F5-4616-8075-1B3E5A92D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824294"/>
            <a:ext cx="209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North_America</a:t>
            </a:r>
          </a:p>
        </p:txBody>
      </p:sp>
      <p:sp>
        <p:nvSpPr>
          <p:cNvPr id="23559" name="Text Box 6">
            <a:extLst>
              <a:ext uri="{FF2B5EF4-FFF2-40B4-BE49-F238E27FC236}">
                <a16:creationId xmlns:a16="http://schemas.microsoft.com/office/drawing/2014/main" id="{E8F9BDED-7CF0-439D-A250-C883713DC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3576" y="3891094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Mexico</a:t>
            </a:r>
          </a:p>
        </p:txBody>
      </p:sp>
      <p:sp>
        <p:nvSpPr>
          <p:cNvPr id="23560" name="Text Box 7">
            <a:extLst>
              <a:ext uri="{FF2B5EF4-FFF2-40B4-BE49-F238E27FC236}">
                <a16:creationId xmlns:a16="http://schemas.microsoft.com/office/drawing/2014/main" id="{FF8787C4-B8D4-4732-B71F-7608D2976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1" y="3891094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Canada</a:t>
            </a:r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1C1C661F-2AC2-47F6-A4B9-A3AD77676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1514" y="3891094"/>
            <a:ext cx="877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Spain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3043AF5E-4AA4-4C90-BA43-96BC501C2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1" y="3891094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Germany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9B83D80C-9454-4AD0-89F5-6F0B325C4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4957894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Vancouver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CC34B718-9FB2-466E-81B2-85ABB7FAA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948494"/>
            <a:ext cx="128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M. Wind</a:t>
            </a: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3B2E07D3-8BE8-4E16-83CF-5693E180A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5948494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L. Chan</a:t>
            </a:r>
          </a:p>
        </p:txBody>
      </p:sp>
      <p:sp>
        <p:nvSpPr>
          <p:cNvPr id="23566" name="Text Box 13">
            <a:extLst>
              <a:ext uri="{FF2B5EF4-FFF2-40B4-BE49-F238E27FC236}">
                <a16:creationId xmlns:a16="http://schemas.microsoft.com/office/drawing/2014/main" id="{18EA00A7-C086-43CA-981E-00F4CC568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8242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026A2113-5D04-441D-A1A5-0E8D006AE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3891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75A51CF1-0F65-4743-BE74-A98A027CA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891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9" name="Text Box 16">
            <a:extLst>
              <a:ext uri="{FF2B5EF4-FFF2-40B4-BE49-F238E27FC236}">
                <a16:creationId xmlns:a16="http://schemas.microsoft.com/office/drawing/2014/main" id="{423F2613-95B1-484B-BA5F-617C0655B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034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0F1F288-7770-442D-BE89-E87B44A37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9578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7D1F62A6-2EF9-43E6-AFD7-442E9061B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9484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9CCA3439-1D70-4AB2-8263-EC60315E8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2214694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C995079A-9E22-4355-84D8-B87BE4F54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214694"/>
            <a:ext cx="2209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C7AE3207-86D8-4491-814E-1112734B77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3205294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5" name="Line 22">
            <a:extLst>
              <a:ext uri="{FF2B5EF4-FFF2-40B4-BE49-F238E27FC236}">
                <a16:creationId xmlns:a16="http://schemas.microsoft.com/office/drawing/2014/main" id="{7357E951-51FD-4D3B-A994-419BF123E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205294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6" name="Line 23">
            <a:extLst>
              <a:ext uri="{FF2B5EF4-FFF2-40B4-BE49-F238E27FC236}">
                <a16:creationId xmlns:a16="http://schemas.microsoft.com/office/drawing/2014/main" id="{B3203ABB-788E-427D-8549-731167E1E1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205294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7096BD99-B395-43B6-89EF-B188AD7CED5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3205294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311E6352-29CE-4606-8BB4-6B54046F6A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272094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26843A7B-FC36-495C-82C6-FE1EA04BE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272094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0B6454C4-F1ED-4C55-960D-DD7CACADC7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1" name="Line 28">
            <a:extLst>
              <a:ext uri="{FF2B5EF4-FFF2-40B4-BE49-F238E27FC236}">
                <a16:creationId xmlns:a16="http://schemas.microsoft.com/office/drawing/2014/main" id="{A1EBD308-274F-4025-8190-EEA203E40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2" name="Line 29">
            <a:extLst>
              <a:ext uri="{FF2B5EF4-FFF2-40B4-BE49-F238E27FC236}">
                <a16:creationId xmlns:a16="http://schemas.microsoft.com/office/drawing/2014/main" id="{EE1496CF-FB1C-488B-872E-524A3D35C6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536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3" name="Line 30">
            <a:extLst>
              <a:ext uri="{FF2B5EF4-FFF2-40B4-BE49-F238E27FC236}">
                <a16:creationId xmlns:a16="http://schemas.microsoft.com/office/drawing/2014/main" id="{E0D5F25F-6C2B-445D-91CD-532E9B4DAE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46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4" name="Line 31">
            <a:extLst>
              <a:ext uri="{FF2B5EF4-FFF2-40B4-BE49-F238E27FC236}">
                <a16:creationId xmlns:a16="http://schemas.microsoft.com/office/drawing/2014/main" id="{5B2CEC95-5121-4429-8C1F-44A486A919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54912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5" name="Line 32">
            <a:extLst>
              <a:ext uri="{FF2B5EF4-FFF2-40B4-BE49-F238E27FC236}">
                <a16:creationId xmlns:a16="http://schemas.microsoft.com/office/drawing/2014/main" id="{4EA811D1-6470-49BB-A29B-6BDB8B286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4912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6" name="Line 33">
            <a:extLst>
              <a:ext uri="{FF2B5EF4-FFF2-40B4-BE49-F238E27FC236}">
                <a16:creationId xmlns:a16="http://schemas.microsoft.com/office/drawing/2014/main" id="{DBB05A36-85FB-4717-A497-CC0CE5FD37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5338894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7" name="Line 34">
            <a:extLst>
              <a:ext uri="{FF2B5EF4-FFF2-40B4-BE49-F238E27FC236}">
                <a16:creationId xmlns:a16="http://schemas.microsoft.com/office/drawing/2014/main" id="{61402389-BEB5-4390-B1F9-517212D0D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338894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8" name="Text Box 35">
            <a:extLst>
              <a:ext uri="{FF2B5EF4-FFF2-40B4-BE49-F238E27FC236}">
                <a16:creationId xmlns:a16="http://schemas.microsoft.com/office/drawing/2014/main" id="{9DDFB272-F7FD-427E-9777-2785A87EC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1909894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all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89" name="Text Box 36">
            <a:extLst>
              <a:ext uri="{FF2B5EF4-FFF2-40B4-BE49-F238E27FC236}">
                <a16:creationId xmlns:a16="http://schemas.microsoft.com/office/drawing/2014/main" id="{D85B7885-DB42-4193-A55A-E090D286D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2900494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region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0" name="Text Box 37">
            <a:extLst>
              <a:ext uri="{FF2B5EF4-FFF2-40B4-BE49-F238E27FC236}">
                <a16:creationId xmlns:a16="http://schemas.microsoft.com/office/drawing/2014/main" id="{25266AA9-F85E-446D-A171-A9EE5370E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6024694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office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1" name="Line 38">
            <a:extLst>
              <a:ext uri="{FF2B5EF4-FFF2-40B4-BE49-F238E27FC236}">
                <a16:creationId xmlns:a16="http://schemas.microsoft.com/office/drawing/2014/main" id="{856379B1-3974-4BC7-8B4D-FBA3A58980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39200" y="5415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2" name="Line 39">
            <a:extLst>
              <a:ext uri="{FF2B5EF4-FFF2-40B4-BE49-F238E27FC236}">
                <a16:creationId xmlns:a16="http://schemas.microsoft.com/office/drawing/2014/main" id="{0BD42E53-59AA-4739-9DFA-64688C4A46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5415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3" name="Line 40">
            <a:extLst>
              <a:ext uri="{FF2B5EF4-FFF2-40B4-BE49-F238E27FC236}">
                <a16:creationId xmlns:a16="http://schemas.microsoft.com/office/drawing/2014/main" id="{005D330F-124E-4C15-9C8A-9D2087FB3E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4272094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4" name="Line 41">
            <a:extLst>
              <a:ext uri="{FF2B5EF4-FFF2-40B4-BE49-F238E27FC236}">
                <a16:creationId xmlns:a16="http://schemas.microsoft.com/office/drawing/2014/main" id="{5E1D815F-B823-4B27-94C1-67BD8DD4F5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272094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5" name="Text Box 42">
            <a:extLst>
              <a:ext uri="{FF2B5EF4-FFF2-40B4-BE49-F238E27FC236}">
                <a16:creationId xmlns:a16="http://schemas.microsoft.com/office/drawing/2014/main" id="{439CB72E-30FE-4E92-8664-2FE167BDE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3967294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country</a:t>
            </a:r>
          </a:p>
        </p:txBody>
      </p:sp>
      <p:sp>
        <p:nvSpPr>
          <p:cNvPr id="23596" name="Line 43">
            <a:extLst>
              <a:ext uri="{FF2B5EF4-FFF2-40B4-BE49-F238E27FC236}">
                <a16:creationId xmlns:a16="http://schemas.microsoft.com/office/drawing/2014/main" id="{136EE0DC-F318-45B8-9B6C-55FDE36C1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2908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7" name="Line 44">
            <a:extLst>
              <a:ext uri="{FF2B5EF4-FFF2-40B4-BE49-F238E27FC236}">
                <a16:creationId xmlns:a16="http://schemas.microsoft.com/office/drawing/2014/main" id="{5A23F5B3-D294-442A-A4E3-42517E6BB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3576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8" name="Line 45">
            <a:extLst>
              <a:ext uri="{FF2B5EF4-FFF2-40B4-BE49-F238E27FC236}">
                <a16:creationId xmlns:a16="http://schemas.microsoft.com/office/drawing/2014/main" id="{6375B912-4B35-497F-97C5-8D2CC9288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3482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9" name="Line 46">
            <a:extLst>
              <a:ext uri="{FF2B5EF4-FFF2-40B4-BE49-F238E27FC236}">
                <a16:creationId xmlns:a16="http://schemas.microsoft.com/office/drawing/2014/main" id="{373D0051-65C2-4A14-B547-58B2DBD24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1509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00" name="Text Box 47">
            <a:extLst>
              <a:ext uri="{FF2B5EF4-FFF2-40B4-BE49-F238E27FC236}">
                <a16:creationId xmlns:a16="http://schemas.microsoft.com/office/drawing/2014/main" id="{5D37AD2C-3D36-40EC-92C3-FB5A56F56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1" y="5034094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Toronto</a:t>
            </a:r>
          </a:p>
        </p:txBody>
      </p:sp>
      <p:sp>
        <p:nvSpPr>
          <p:cNvPr id="23601" name="Text Box 48">
            <a:extLst>
              <a:ext uri="{FF2B5EF4-FFF2-40B4-BE49-F238E27FC236}">
                <a16:creationId xmlns:a16="http://schemas.microsoft.com/office/drawing/2014/main" id="{8EAFDAD3-FCE5-4D89-BC51-0D028F5D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34094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Frankfurt</a:t>
            </a:r>
          </a:p>
        </p:txBody>
      </p:sp>
      <p:sp>
        <p:nvSpPr>
          <p:cNvPr id="23602" name="Text Box 49">
            <a:extLst>
              <a:ext uri="{FF2B5EF4-FFF2-40B4-BE49-F238E27FC236}">
                <a16:creationId xmlns:a16="http://schemas.microsoft.com/office/drawing/2014/main" id="{829DBF92-418C-4CA8-AAC4-B479D250C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5034094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city</a:t>
            </a:r>
            <a:endParaRPr lang="en-US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E86F2BC4-3902-47AC-B7DA-5F0BE2C12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1692" y="732638"/>
            <a:ext cx="9486607" cy="7064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sz="3200" b="1" dirty="0">
                <a:solidFill>
                  <a:srgbClr val="FFFF00"/>
                </a:solidFill>
              </a:rPr>
              <a:t>Data Cube Measures</a:t>
            </a:r>
            <a:r>
              <a:rPr lang="en-US" altLang="ru-RU" sz="3200" dirty="0">
                <a:solidFill>
                  <a:srgbClr val="FFFF00"/>
                </a:solidFill>
              </a:rPr>
              <a:t>: Three Categories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3140F67-9138-4DEE-9AD1-32DD821E2E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1693" y="1912690"/>
            <a:ext cx="9347433" cy="494531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Distributive</a:t>
            </a:r>
            <a:r>
              <a:rPr lang="en-US" altLang="ru-RU" sz="2400" dirty="0"/>
              <a:t>: if the result derived by applying the function to </a:t>
            </a:r>
            <a:r>
              <a:rPr lang="en-US" altLang="ru-RU" sz="2400" i="1" dirty="0"/>
              <a:t>n </a:t>
            </a:r>
            <a:r>
              <a:rPr lang="en-US" altLang="ru-RU" sz="2400" dirty="0"/>
              <a:t>aggregate values is the same as that derived by applying the function on all the data without partitioning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E.g., count(), sum(), min(), max()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Algebraic</a:t>
            </a:r>
            <a:r>
              <a:rPr lang="en-US" altLang="ru-RU" sz="2400" dirty="0">
                <a:solidFill>
                  <a:srgbClr val="121328"/>
                </a:solidFill>
              </a:rPr>
              <a:t>:</a:t>
            </a:r>
            <a:r>
              <a:rPr lang="en-US" altLang="ru-RU" sz="2400" dirty="0">
                <a:solidFill>
                  <a:schemeClr val="hlink"/>
                </a:solidFill>
              </a:rPr>
              <a:t> </a:t>
            </a:r>
            <a:r>
              <a:rPr lang="en-US" altLang="ru-RU" sz="2400" dirty="0"/>
              <a:t>if it can be computed by an algebraic function with </a:t>
            </a:r>
            <a:r>
              <a:rPr lang="en-US" altLang="ru-RU" sz="2400" i="1" dirty="0"/>
              <a:t>M</a:t>
            </a:r>
            <a:r>
              <a:rPr lang="en-US" altLang="ru-RU" sz="2400" dirty="0"/>
              <a:t> arguments (where</a:t>
            </a:r>
            <a:r>
              <a:rPr lang="en-US" altLang="ru-RU" sz="2400" i="1" dirty="0"/>
              <a:t> M</a:t>
            </a:r>
            <a:r>
              <a:rPr lang="en-US" altLang="ru-RU" sz="2400" dirty="0"/>
              <a:t> is a bounded integer), each of which is obtained by applying a distributive aggregate function</a:t>
            </a:r>
            <a:endParaRPr lang="en-US" altLang="ru-RU" sz="2400" dirty="0">
              <a:solidFill>
                <a:srgbClr val="121328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E.g.,  avg(), </a:t>
            </a:r>
            <a:r>
              <a:rPr lang="en-US" altLang="ru-RU" sz="2000" dirty="0" err="1"/>
              <a:t>min_N</a:t>
            </a:r>
            <a:r>
              <a:rPr lang="en-US" altLang="ru-RU" sz="2000" dirty="0"/>
              <a:t>(), </a:t>
            </a:r>
            <a:r>
              <a:rPr lang="en-US" altLang="ru-RU" sz="2000" dirty="0" err="1"/>
              <a:t>standard_deviation</a:t>
            </a:r>
            <a:r>
              <a:rPr lang="en-US" altLang="ru-RU" sz="2000" dirty="0"/>
              <a:t>()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Holistic</a:t>
            </a:r>
            <a:r>
              <a:rPr lang="en-US" altLang="ru-RU" sz="2400" dirty="0">
                <a:solidFill>
                  <a:schemeClr val="hlink"/>
                </a:solidFill>
              </a:rPr>
              <a:t>: </a:t>
            </a:r>
            <a:r>
              <a:rPr lang="en-US" altLang="ru-RU" sz="2400" dirty="0"/>
              <a:t>if there is no constant bound on the storage size needed to describe a </a:t>
            </a:r>
            <a:r>
              <a:rPr lang="en-US" altLang="ru-RU" sz="2400" dirty="0" err="1"/>
              <a:t>subaggregate</a:t>
            </a:r>
            <a:r>
              <a:rPr lang="en-US" altLang="ru-RU" sz="2400" dirty="0"/>
              <a:t>.</a:t>
            </a:r>
            <a:r>
              <a:rPr lang="en-US" altLang="ru-RU" sz="2400" dirty="0">
                <a:solidFill>
                  <a:schemeClr val="hlink"/>
                </a:solidFill>
              </a:rPr>
              <a:t> 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E.g., median(), mode(), rank()</a:t>
            </a: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12248FAF-BA7A-45F9-9D05-85BBB6A1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E55FD61-FB52-44C2-A22F-5D7C341963FB}" type="slidenum">
              <a:rPr lang="en-US" altLang="ru-RU" sz="1200"/>
              <a:pPr eaLnBrk="1" hangingPunct="1"/>
              <a:t>19</a:t>
            </a:fld>
            <a:endParaRPr lang="en-US" altLang="ru-RU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06FDFC2A-F1EF-440B-AD6C-AFF05398FF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5880" y="757805"/>
            <a:ext cx="9574444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What is a Data Warehouse?</a:t>
            </a:r>
            <a:endParaRPr lang="en-US" altLang="ru-RU" sz="3200" dirty="0">
              <a:solidFill>
                <a:srgbClr val="FFFF00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7C3732F-E0F4-4E71-87D6-89CF96F9D5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0874" y="1669408"/>
            <a:ext cx="9453695" cy="5188591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40000"/>
              </a:lnSpc>
            </a:pPr>
            <a:r>
              <a:rPr lang="en-US" altLang="ru-RU" sz="2800" dirty="0"/>
              <a:t>Defined in many different ways, but not rigorously.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800" dirty="0"/>
              <a:t>A decision support database that is maintained separately from the organization’s operational database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800" dirty="0"/>
              <a:t>Support information processing by providing a solid platform of consolidated, historical data for analysis.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ru-RU" sz="2800" dirty="0"/>
              <a:t>Data warehousing: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800" dirty="0"/>
              <a:t>The process of constructing and using data warehouses</a:t>
            </a:r>
          </a:p>
        </p:txBody>
      </p:sp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15C1FAAD-C2D1-46B2-8644-E35D81EE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1859FE3-6CA6-4CE9-B86A-E4F960D3517C}" type="slidenum">
              <a:rPr lang="en-US" altLang="ru-RU" sz="1200"/>
              <a:pPr eaLnBrk="1" hangingPunct="1"/>
              <a:t>2</a:t>
            </a:fld>
            <a:endParaRPr lang="en-US" altLang="ru-RU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>
            <a:extLst>
              <a:ext uri="{FF2B5EF4-FFF2-40B4-BE49-F238E27FC236}">
                <a16:creationId xmlns:a16="http://schemas.microsoft.com/office/drawing/2014/main" id="{1C791B01-310B-4857-832F-5EB63A011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8353" y="768838"/>
            <a:ext cx="10353761" cy="8763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Multidimensional Data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3B232E1-4B14-433C-BC98-E336A2547D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6649" y="1866160"/>
            <a:ext cx="8732939" cy="82191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ru-RU" dirty="0"/>
              <a:t>Sales volume as a function of product, month, and region</a:t>
            </a: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56B3B22B-CB9D-44B0-8B22-9820C1EF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6EE2A21-8C23-44D5-ADEB-5A761C0D3BAE}" type="slidenum">
              <a:rPr lang="en-US" altLang="ru-RU" sz="1200"/>
              <a:pPr eaLnBrk="1" hangingPunct="1"/>
              <a:t>20</a:t>
            </a:fld>
            <a:endParaRPr lang="en-US" altLang="ru-RU" sz="1200"/>
          </a:p>
        </p:txBody>
      </p:sp>
      <p:sp>
        <p:nvSpPr>
          <p:cNvPr id="26629" name="AutoShape 4">
            <a:extLst>
              <a:ext uri="{FF2B5EF4-FFF2-40B4-BE49-F238E27FC236}">
                <a16:creationId xmlns:a16="http://schemas.microsoft.com/office/drawing/2014/main" id="{F9B4F6E7-EC5D-499E-A8D0-9FAB2E79F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669" y="3382220"/>
            <a:ext cx="3263900" cy="2882900"/>
          </a:xfrm>
          <a:prstGeom prst="cube">
            <a:avLst>
              <a:gd name="adj" fmla="val 24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503CBC9D-8ABC-4C57-84B6-9B79DF0FD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44426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Line 6">
            <a:extLst>
              <a:ext uri="{FF2B5EF4-FFF2-40B4-BE49-F238E27FC236}">
                <a16:creationId xmlns:a16="http://schemas.microsoft.com/office/drawing/2014/main" id="{E596E3E0-2C4E-4A52-8D74-135D4548D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47474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158DD9B8-AF4E-4C3A-AD49-FA39DF9FC7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1284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117A7BA6-81A1-4D89-BD57-E939111EF5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4332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4" name="Line 9">
            <a:extLst>
              <a:ext uri="{FF2B5EF4-FFF2-40B4-BE49-F238E27FC236}">
                <a16:creationId xmlns:a16="http://schemas.microsoft.com/office/drawing/2014/main" id="{DF7D7F06-F62C-4922-B946-BBDA6193D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7380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393F06F3-F6C1-4D21-8415-00CE1D830A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60428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6" name="Line 11">
            <a:extLst>
              <a:ext uri="{FF2B5EF4-FFF2-40B4-BE49-F238E27FC236}">
                <a16:creationId xmlns:a16="http://schemas.microsoft.com/office/drawing/2014/main" id="{F8AF603F-4362-4906-958F-FBFEC4F21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71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7" name="Line 12">
            <a:extLst>
              <a:ext uri="{FF2B5EF4-FFF2-40B4-BE49-F238E27FC236}">
                <a16:creationId xmlns:a16="http://schemas.microsoft.com/office/drawing/2014/main" id="{1E9D0E69-AE43-4F33-946E-75716D5B2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2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BB9EC21B-9ACA-43B4-B774-45EA71683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3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9" name="Line 14">
            <a:extLst>
              <a:ext uri="{FF2B5EF4-FFF2-40B4-BE49-F238E27FC236}">
                <a16:creationId xmlns:a16="http://schemas.microsoft.com/office/drawing/2014/main" id="{AD71393D-1389-4D8C-BC43-1067679B6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87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Line 15">
            <a:extLst>
              <a:ext uri="{FF2B5EF4-FFF2-40B4-BE49-F238E27FC236}">
                <a16:creationId xmlns:a16="http://schemas.microsoft.com/office/drawing/2014/main" id="{B1597EEE-8F99-4479-9007-7ECED4491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5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4E2F8839-D2C5-4210-BFCF-51580C854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1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2" name="Line 17">
            <a:extLst>
              <a:ext uri="{FF2B5EF4-FFF2-40B4-BE49-F238E27FC236}">
                <a16:creationId xmlns:a16="http://schemas.microsoft.com/office/drawing/2014/main" id="{EE4B9BEB-41FA-4120-9448-AE1DD88E6B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7119" y="3375870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3" name="Line 18">
            <a:extLst>
              <a:ext uri="{FF2B5EF4-FFF2-40B4-BE49-F238E27FC236}">
                <a16:creationId xmlns:a16="http://schemas.microsoft.com/office/drawing/2014/main" id="{A1BE3109-1769-4817-8AAF-FF1B9D26E6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61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584BFDAE-18DF-4470-AB6B-AC6D649F99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42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Line 20">
            <a:extLst>
              <a:ext uri="{FF2B5EF4-FFF2-40B4-BE49-F238E27FC236}">
                <a16:creationId xmlns:a16="http://schemas.microsoft.com/office/drawing/2014/main" id="{5D0F7361-F3F6-407F-98C7-F2FF63F9E5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87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Line 21">
            <a:extLst>
              <a:ext uri="{FF2B5EF4-FFF2-40B4-BE49-F238E27FC236}">
                <a16:creationId xmlns:a16="http://schemas.microsoft.com/office/drawing/2014/main" id="{39762492-6563-4592-81FC-95AABB3A6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35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333A6DF-FD37-4DAF-81D1-B4B80FE542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83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8" name="Line 23">
            <a:extLst>
              <a:ext uri="{FF2B5EF4-FFF2-40B4-BE49-F238E27FC236}">
                <a16:creationId xmlns:a16="http://schemas.microsoft.com/office/drawing/2014/main" id="{CE40E863-05E1-4456-AC0F-771B1739F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5719" y="360447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9" name="Line 24">
            <a:extLst>
              <a:ext uri="{FF2B5EF4-FFF2-40B4-BE49-F238E27FC236}">
                <a16:creationId xmlns:a16="http://schemas.microsoft.com/office/drawing/2014/main" id="{CAFCCEF5-DEA2-4CB2-BA91-F0C970CB95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7119" y="38330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9F09D6F8-ECFB-48A2-AC7E-036584891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83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1" name="Line 26">
            <a:extLst>
              <a:ext uri="{FF2B5EF4-FFF2-40B4-BE49-F238E27FC236}">
                <a16:creationId xmlns:a16="http://schemas.microsoft.com/office/drawing/2014/main" id="{E213E56C-9377-4ADD-8BA5-7DCA6BE82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0319" y="360447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2" name="Line 27">
            <a:extLst>
              <a:ext uri="{FF2B5EF4-FFF2-40B4-BE49-F238E27FC236}">
                <a16:creationId xmlns:a16="http://schemas.microsoft.com/office/drawing/2014/main" id="{31461795-34E3-4003-AFE0-ADB296E02A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375687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38C51F0E-8E9D-4EEA-963D-9FC72DC156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1378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4" name="Line 29">
            <a:extLst>
              <a:ext uri="{FF2B5EF4-FFF2-40B4-BE49-F238E27FC236}">
                <a16:creationId xmlns:a16="http://schemas.microsoft.com/office/drawing/2014/main" id="{8E13393A-7BA2-45BA-A101-1C75339517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5188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5" name="Line 30">
            <a:extLst>
              <a:ext uri="{FF2B5EF4-FFF2-40B4-BE49-F238E27FC236}">
                <a16:creationId xmlns:a16="http://schemas.microsoft.com/office/drawing/2014/main" id="{88AC5A2C-CB68-456E-AED3-BE87480C86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8236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6" name="Line 31">
            <a:extLst>
              <a:ext uri="{FF2B5EF4-FFF2-40B4-BE49-F238E27FC236}">
                <a16:creationId xmlns:a16="http://schemas.microsoft.com/office/drawing/2014/main" id="{CC667FCC-17E1-4DA8-BCD8-AFC4809902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51284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7" name="Line 32">
            <a:extLst>
              <a:ext uri="{FF2B5EF4-FFF2-40B4-BE49-F238E27FC236}">
                <a16:creationId xmlns:a16="http://schemas.microsoft.com/office/drawing/2014/main" id="{7FF508EA-118F-46A4-9EEC-D905DA2E08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535707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8" name="Rectangle 33">
            <a:extLst>
              <a:ext uri="{FF2B5EF4-FFF2-40B4-BE49-F238E27FC236}">
                <a16:creationId xmlns:a16="http://schemas.microsoft.com/office/drawing/2014/main" id="{8A6E4A77-025D-4C08-A1A4-F1BB8B2A2A3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623648" y="4777462"/>
            <a:ext cx="1142942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Product</a:t>
            </a:r>
          </a:p>
        </p:txBody>
      </p:sp>
      <p:sp>
        <p:nvSpPr>
          <p:cNvPr id="26659" name="Rectangle 34">
            <a:extLst>
              <a:ext uri="{FF2B5EF4-FFF2-40B4-BE49-F238E27FC236}">
                <a16:creationId xmlns:a16="http://schemas.microsoft.com/office/drawing/2014/main" id="{E347C369-B719-4AC9-B497-3B162BF0EFEF}"/>
              </a:ext>
            </a:extLst>
          </p:cNvPr>
          <p:cNvSpPr>
            <a:spLocks noChangeArrowheads="1"/>
          </p:cNvSpPr>
          <p:nvPr/>
        </p:nvSpPr>
        <p:spPr bwMode="auto">
          <a:xfrm rot="18720000">
            <a:off x="1967313" y="3220125"/>
            <a:ext cx="10652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Region</a:t>
            </a:r>
          </a:p>
        </p:txBody>
      </p:sp>
      <p:sp>
        <p:nvSpPr>
          <p:cNvPr id="26660" name="Rectangle 35">
            <a:extLst>
              <a:ext uri="{FF2B5EF4-FFF2-40B4-BE49-F238E27FC236}">
                <a16:creationId xmlns:a16="http://schemas.microsoft.com/office/drawing/2014/main" id="{F554295B-6572-4E2F-B9F3-2E6180E9B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444" y="6255596"/>
            <a:ext cx="1006686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Month</a:t>
            </a:r>
          </a:p>
        </p:txBody>
      </p:sp>
      <p:sp>
        <p:nvSpPr>
          <p:cNvPr id="26661" name="Line 36">
            <a:extLst>
              <a:ext uri="{FF2B5EF4-FFF2-40B4-BE49-F238E27FC236}">
                <a16:creationId xmlns:a16="http://schemas.microsoft.com/office/drawing/2014/main" id="{73420A27-7440-4326-9CC3-93CE8D59A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7919" y="38330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2" name="Line 37">
            <a:extLst>
              <a:ext uri="{FF2B5EF4-FFF2-40B4-BE49-F238E27FC236}">
                <a16:creationId xmlns:a16="http://schemas.microsoft.com/office/drawing/2014/main" id="{94CECF46-D550-4CD5-9579-17089F779D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3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3" name="Rectangle 38">
            <a:extLst>
              <a:ext uri="{FF2B5EF4-FFF2-40B4-BE49-F238E27FC236}">
                <a16:creationId xmlns:a16="http://schemas.microsoft.com/office/drawing/2014/main" id="{8F42DCA6-7002-47D4-8D0D-AF992092A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2719" y="2613870"/>
            <a:ext cx="4167936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b="1" dirty="0">
                <a:latin typeface="Times New Roman" panose="02020603050405020304" pitchFamily="18" charset="0"/>
              </a:rPr>
              <a:t>Dimensions: </a:t>
            </a:r>
            <a:r>
              <a:rPr lang="en-US" altLang="ru-RU" sz="2000" b="1" i="1" dirty="0">
                <a:latin typeface="Times New Roman" panose="02020603050405020304" pitchFamily="18" charset="0"/>
              </a:rPr>
              <a:t>Product, Location, Time</a:t>
            </a:r>
          </a:p>
          <a:p>
            <a:r>
              <a:rPr lang="en-US" altLang="ru-RU" sz="2000" b="1" dirty="0">
                <a:latin typeface="Times New Roman" panose="02020603050405020304" pitchFamily="18" charset="0"/>
              </a:rPr>
              <a:t>Hierarchical summarization paths</a:t>
            </a:r>
          </a:p>
        </p:txBody>
      </p:sp>
      <p:sp>
        <p:nvSpPr>
          <p:cNvPr id="26664" name="Rectangle 39">
            <a:extLst>
              <a:ext uri="{FF2B5EF4-FFF2-40B4-BE49-F238E27FC236}">
                <a16:creationId xmlns:a16="http://schemas.microsoft.com/office/drawing/2014/main" id="{711DE914-6D21-43B7-A7E7-4A89FB59D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119" y="3528271"/>
            <a:ext cx="3844642" cy="224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b="1">
                <a:latin typeface="Times New Roman" panose="02020603050405020304" pitchFamily="18" charset="0"/>
              </a:rPr>
              <a:t>Industry   Region         Year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Category   Country  Quarter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Product      City     Month    Week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                   Office         Day</a:t>
            </a:r>
          </a:p>
        </p:txBody>
      </p:sp>
      <p:sp>
        <p:nvSpPr>
          <p:cNvPr id="26665" name="Line 40">
            <a:extLst>
              <a:ext uri="{FF2B5EF4-FFF2-40B4-BE49-F238E27FC236}">
                <a16:creationId xmlns:a16="http://schemas.microsoft.com/office/drawing/2014/main" id="{DED51E69-2B63-429C-975D-B4B12A4CCA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95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6" name="Line 41">
            <a:extLst>
              <a:ext uri="{FF2B5EF4-FFF2-40B4-BE49-F238E27FC236}">
                <a16:creationId xmlns:a16="http://schemas.microsoft.com/office/drawing/2014/main" id="{A49B698E-0FEB-4E22-8F58-F77CA9EBA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7" name="Line 42">
            <a:extLst>
              <a:ext uri="{FF2B5EF4-FFF2-40B4-BE49-F238E27FC236}">
                <a16:creationId xmlns:a16="http://schemas.microsoft.com/office/drawing/2014/main" id="{88BF05D5-6C1B-470D-A5E8-22FF4BAD9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055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8" name="Line 43">
            <a:extLst>
              <a:ext uri="{FF2B5EF4-FFF2-40B4-BE49-F238E27FC236}">
                <a16:creationId xmlns:a16="http://schemas.microsoft.com/office/drawing/2014/main" id="{444C7968-84E1-43A3-9005-F1F750B219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9519" y="451887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9" name="Line 44">
            <a:extLst>
              <a:ext uri="{FF2B5EF4-FFF2-40B4-BE49-F238E27FC236}">
                <a16:creationId xmlns:a16="http://schemas.microsoft.com/office/drawing/2014/main" id="{BABCB1B5-8EDC-4854-B6CA-FD3679B09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45188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0" name="Line 45">
            <a:extLst>
              <a:ext uri="{FF2B5EF4-FFF2-40B4-BE49-F238E27FC236}">
                <a16:creationId xmlns:a16="http://schemas.microsoft.com/office/drawing/2014/main" id="{45B49034-87EC-411A-B4AC-E6F6C879F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51284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1" name="Line 46">
            <a:extLst>
              <a:ext uri="{FF2B5EF4-FFF2-40B4-BE49-F238E27FC236}">
                <a16:creationId xmlns:a16="http://schemas.microsoft.com/office/drawing/2014/main" id="{02A671A6-D8C0-48EC-B149-79AB7E30D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0719" y="451887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2" name="Line 47">
            <a:extLst>
              <a:ext uri="{FF2B5EF4-FFF2-40B4-BE49-F238E27FC236}">
                <a16:creationId xmlns:a16="http://schemas.microsoft.com/office/drawing/2014/main" id="{C76F3146-3709-4711-A940-29462A303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9357919" y="3909270"/>
            <a:ext cx="533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3" name="Line 48">
            <a:extLst>
              <a:ext uri="{FF2B5EF4-FFF2-40B4-BE49-F238E27FC236}">
                <a16:creationId xmlns:a16="http://schemas.microsoft.com/office/drawing/2014/main" id="{395A99BC-F810-4FCA-A4D8-E124969E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0719" y="505227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4" name="Line 49">
            <a:extLst>
              <a:ext uri="{FF2B5EF4-FFF2-40B4-BE49-F238E27FC236}">
                <a16:creationId xmlns:a16="http://schemas.microsoft.com/office/drawing/2014/main" id="{CF3DF229-057D-424A-98D1-FCB5682C6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81719" y="505227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F8C740E4-0CCF-4C4E-8FE7-811D50037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9668" y="881062"/>
            <a:ext cx="9158791" cy="577850"/>
          </a:xfrm>
          <a:noFill/>
        </p:spPr>
        <p:txBody>
          <a:bodyPr vert="horz" lIns="90488" tIns="44450" rIns="90488" bIns="44450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A Sample Data Cube</a:t>
            </a:r>
            <a:endParaRPr lang="en-US" altLang="ru-RU" sz="2800" dirty="0">
              <a:solidFill>
                <a:srgbClr val="FFFF00"/>
              </a:solidFill>
            </a:endParaRPr>
          </a:p>
        </p:txBody>
      </p:sp>
      <p:sp>
        <p:nvSpPr>
          <p:cNvPr id="27650" name="Slide Number Placeholder 4">
            <a:extLst>
              <a:ext uri="{FF2B5EF4-FFF2-40B4-BE49-F238E27FC236}">
                <a16:creationId xmlns:a16="http://schemas.microsoft.com/office/drawing/2014/main" id="{86315392-DCA7-46FA-969E-48503C96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E357F63-5D3F-4F23-A2C9-73C7E020B62F}" type="slidenum">
              <a:rPr lang="en-US" altLang="ru-RU" sz="1200"/>
              <a:pPr eaLnBrk="1" hangingPunct="1"/>
              <a:t>21</a:t>
            </a:fld>
            <a:endParaRPr lang="en-US" altLang="ru-RU" sz="1200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AC91072-F48C-4185-9972-F437BE97E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6191250"/>
            <a:ext cx="800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27653" name="AutoShape 4">
            <a:extLst>
              <a:ext uri="{FF2B5EF4-FFF2-40B4-BE49-F238E27FC236}">
                <a16:creationId xmlns:a16="http://schemas.microsoft.com/office/drawing/2014/main" id="{178B1C81-7DB6-45CA-8006-0AFDF9B52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7" y="1989931"/>
            <a:ext cx="2403475" cy="657225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Total annual sales</a:t>
            </a:r>
          </a:p>
          <a:p>
            <a:pPr algn="ctr"/>
            <a:r>
              <a:rPr lang="en-US" altLang="ru-RU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of  TVs in U.S.A.</a:t>
            </a:r>
            <a:endParaRPr lang="en-US" altLang="ru-RU" b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7654" name="Group 5">
            <a:extLst>
              <a:ext uri="{FF2B5EF4-FFF2-40B4-BE49-F238E27FC236}">
                <a16:creationId xmlns:a16="http://schemas.microsoft.com/office/drawing/2014/main" id="{E94C7DA9-4F5B-4896-97C8-ACD0147E576C}"/>
              </a:ext>
            </a:extLst>
          </p:cNvPr>
          <p:cNvGrpSpPr>
            <a:grpSpLocks/>
          </p:cNvGrpSpPr>
          <p:nvPr/>
        </p:nvGrpSpPr>
        <p:grpSpPr bwMode="auto">
          <a:xfrm>
            <a:off x="1962150" y="2097087"/>
            <a:ext cx="7127875" cy="4760913"/>
            <a:chOff x="444" y="1008"/>
            <a:chExt cx="4490" cy="2999"/>
          </a:xfrm>
        </p:grpSpPr>
        <p:sp>
          <p:nvSpPr>
            <p:cNvPr id="27655" name="Rectangle 6">
              <a:extLst>
                <a:ext uri="{FF2B5EF4-FFF2-40B4-BE49-F238E27FC236}">
                  <a16:creationId xmlns:a16="http://schemas.microsoft.com/office/drawing/2014/main" id="{2F4C161E-0C4C-4BA1-BA60-9504678F9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1008"/>
              <a:ext cx="50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Date</a:t>
              </a:r>
            </a:p>
          </p:txBody>
        </p:sp>
        <p:sp>
          <p:nvSpPr>
            <p:cNvPr id="27656" name="Rectangle 7">
              <a:extLst>
                <a:ext uri="{FF2B5EF4-FFF2-40B4-BE49-F238E27FC236}">
                  <a16:creationId xmlns:a16="http://schemas.microsoft.com/office/drawing/2014/main" id="{244148EC-297E-4C88-B615-922CD105B5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615059">
              <a:off x="274" y="1340"/>
              <a:ext cx="77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Product</a:t>
              </a:r>
            </a:p>
          </p:txBody>
        </p:sp>
        <p:sp>
          <p:nvSpPr>
            <p:cNvPr id="27657" name="Rectangle 8">
              <a:extLst>
                <a:ext uri="{FF2B5EF4-FFF2-40B4-BE49-F238E27FC236}">
                  <a16:creationId xmlns:a16="http://schemas.microsoft.com/office/drawing/2014/main" id="{F952D22C-7011-4F0F-A942-9D667E041A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374" y="2086"/>
              <a:ext cx="816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Country</a:t>
              </a:r>
            </a:p>
          </p:txBody>
        </p:sp>
        <p:grpSp>
          <p:nvGrpSpPr>
            <p:cNvPr id="27658" name="Group 9">
              <a:extLst>
                <a:ext uri="{FF2B5EF4-FFF2-40B4-BE49-F238E27FC236}">
                  <a16:creationId xmlns:a16="http://schemas.microsoft.com/office/drawing/2014/main" id="{813BB6EA-6B42-4BAA-B9AA-50EBFFCD88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4" y="3717"/>
              <a:ext cx="1330" cy="290"/>
              <a:chOff x="3508" y="3022"/>
              <a:chExt cx="1330" cy="290"/>
            </a:xfrm>
          </p:grpSpPr>
          <p:sp>
            <p:nvSpPr>
              <p:cNvPr id="27718" name="WordArt 10">
                <a:extLst>
                  <a:ext uri="{FF2B5EF4-FFF2-40B4-BE49-F238E27FC236}">
                    <a16:creationId xmlns:a16="http://schemas.microsoft.com/office/drawing/2014/main" id="{A0B649D0-B266-40B2-8D48-88653B60DADA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3854" y="3022"/>
                <a:ext cx="984" cy="2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gradFill rotWithShape="1">
                      <a:gsLst>
                        <a:gs pos="0">
                          <a:srgbClr val="FFFF00"/>
                        </a:gs>
                        <a:gs pos="100000">
                          <a:srgbClr val="FF9933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effectLst>
                      <a:outerShdw dist="35921" dir="2700000" algn="ctr" rotWithShape="0">
                        <a:srgbClr val="C0C0C0"/>
                      </a:outerShdw>
                    </a:effectLst>
                    <a:latin typeface="Impact" panose="020B0806030902050204" pitchFamily="34" charset="0"/>
                  </a:rPr>
                  <a:t>All, All, All</a:t>
                </a:r>
                <a:endParaRPr lang="ru-RU" sz="3600" kern="10"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Impact" panose="020B0806030902050204" pitchFamily="34" charset="0"/>
                </a:endParaRPr>
              </a:p>
            </p:txBody>
          </p:sp>
          <p:sp>
            <p:nvSpPr>
              <p:cNvPr id="27719" name="AutoShape 11">
                <a:extLst>
                  <a:ext uri="{FF2B5EF4-FFF2-40B4-BE49-F238E27FC236}">
                    <a16:creationId xmlns:a16="http://schemas.microsoft.com/office/drawing/2014/main" id="{4E159F82-E12C-43DA-9A27-EFEFF8A5A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508" y="3060"/>
                <a:ext cx="209" cy="187"/>
              </a:xfrm>
              <a:prstGeom prst="rightArrow">
                <a:avLst>
                  <a:gd name="adj1" fmla="val 50000"/>
                  <a:gd name="adj2" fmla="val 5588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27659" name="AutoShape 12">
              <a:extLst>
                <a:ext uri="{FF2B5EF4-FFF2-40B4-BE49-F238E27FC236}">
                  <a16:creationId xmlns:a16="http://schemas.microsoft.com/office/drawing/2014/main" id="{DFA3B4E2-E25B-42FD-9528-A28D5E9D2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2787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0" name="AutoShape 13">
              <a:extLst>
                <a:ext uri="{FF2B5EF4-FFF2-40B4-BE49-F238E27FC236}">
                  <a16:creationId xmlns:a16="http://schemas.microsoft.com/office/drawing/2014/main" id="{77086DE3-2AC7-426D-984E-26764C4E5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232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1" name="AutoShape 14">
              <a:extLst>
                <a:ext uri="{FF2B5EF4-FFF2-40B4-BE49-F238E27FC236}">
                  <a16:creationId xmlns:a16="http://schemas.microsoft.com/office/drawing/2014/main" id="{E405193D-B986-4C9A-8F0C-21435BB43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187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2" name="AutoShape 15">
              <a:extLst>
                <a:ext uri="{FF2B5EF4-FFF2-40B4-BE49-F238E27FC236}">
                  <a16:creationId xmlns:a16="http://schemas.microsoft.com/office/drawing/2014/main" id="{CD3CF54D-1781-4F36-A2B7-9F7A9A32D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95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3" name="AutoShape 16">
              <a:extLst>
                <a:ext uri="{FF2B5EF4-FFF2-40B4-BE49-F238E27FC236}">
                  <a16:creationId xmlns:a16="http://schemas.microsoft.com/office/drawing/2014/main" id="{6C92E3B3-FC8B-4F49-9BE6-837369331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50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4" name="AutoShape 17">
              <a:extLst>
                <a:ext uri="{FF2B5EF4-FFF2-40B4-BE49-F238E27FC236}">
                  <a16:creationId xmlns:a16="http://schemas.microsoft.com/office/drawing/2014/main" id="{A521CDF6-6265-4D6E-A975-EE317B514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043"/>
              <a:ext cx="640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5" name="AutoShape 18">
              <a:extLst>
                <a:ext uri="{FF2B5EF4-FFF2-40B4-BE49-F238E27FC236}">
                  <a16:creationId xmlns:a16="http://schemas.microsoft.com/office/drawing/2014/main" id="{CE338A36-2477-4816-88F4-636B899D0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3130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6" name="AutoShape 19">
              <a:extLst>
                <a:ext uri="{FF2B5EF4-FFF2-40B4-BE49-F238E27FC236}">
                  <a16:creationId xmlns:a16="http://schemas.microsoft.com/office/drawing/2014/main" id="{A52224B8-3B55-4DBD-AA98-9A226FDE9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2673"/>
              <a:ext cx="641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7" name="AutoShape 20">
              <a:extLst>
                <a:ext uri="{FF2B5EF4-FFF2-40B4-BE49-F238E27FC236}">
                  <a16:creationId xmlns:a16="http://schemas.microsoft.com/office/drawing/2014/main" id="{6D1978D9-13F9-4D5B-BA31-8793E19CE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2214"/>
              <a:ext cx="641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8" name="Rectangle 21">
              <a:extLst>
                <a:ext uri="{FF2B5EF4-FFF2-40B4-BE49-F238E27FC236}">
                  <a16:creationId xmlns:a16="http://schemas.microsoft.com/office/drawing/2014/main" id="{A901A52A-7823-429D-B8B6-603281815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" y="1866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i="1">
                  <a:latin typeface="Arial" panose="020B0604020202020204" pitchFamily="34" charset="0"/>
                </a:rPr>
                <a:t>sum</a:t>
              </a:r>
              <a:endParaRPr lang="en-US" altLang="ru-RU" sz="1600" i="1">
                <a:latin typeface="Arial" panose="020B0604020202020204" pitchFamily="34" charset="0"/>
              </a:endParaRPr>
            </a:p>
          </p:txBody>
        </p:sp>
        <p:sp>
          <p:nvSpPr>
            <p:cNvPr id="27669" name="Rectangle 22">
              <a:extLst>
                <a:ext uri="{FF2B5EF4-FFF2-40B4-BE49-F238E27FC236}">
                  <a16:creationId xmlns:a16="http://schemas.microsoft.com/office/drawing/2014/main" id="{47239F35-2D58-4445-A58C-063A0847D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206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i="1">
                  <a:latin typeface="Arial" panose="020B0604020202020204" pitchFamily="34" charset="0"/>
                </a:rPr>
                <a:t>sum</a:t>
              </a:r>
              <a:endParaRPr lang="en-US" altLang="ru-RU" sz="1600" i="1">
                <a:latin typeface="Arial" panose="020B0604020202020204" pitchFamily="34" charset="0"/>
              </a:endParaRPr>
            </a:p>
          </p:txBody>
        </p:sp>
        <p:sp>
          <p:nvSpPr>
            <p:cNvPr id="27670" name="AutoShape 23">
              <a:extLst>
                <a:ext uri="{FF2B5EF4-FFF2-40B4-BE49-F238E27FC236}">
                  <a16:creationId xmlns:a16="http://schemas.microsoft.com/office/drawing/2014/main" id="{E79BA10A-540D-42A1-940A-314566CC5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1" name="AutoShape 24">
              <a:extLst>
                <a:ext uri="{FF2B5EF4-FFF2-40B4-BE49-F238E27FC236}">
                  <a16:creationId xmlns:a16="http://schemas.microsoft.com/office/drawing/2014/main" id="{9DA9CD72-BF80-417C-BBA7-4E81FD9FF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2" name="AutoShape 25">
              <a:extLst>
                <a:ext uri="{FF2B5EF4-FFF2-40B4-BE49-F238E27FC236}">
                  <a16:creationId xmlns:a16="http://schemas.microsoft.com/office/drawing/2014/main" id="{8E6BCC41-F84F-4754-AE12-AC9F414D5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" y="1771"/>
              <a:ext cx="640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3" name="AutoShape 26">
              <a:extLst>
                <a:ext uri="{FF2B5EF4-FFF2-40B4-BE49-F238E27FC236}">
                  <a16:creationId xmlns:a16="http://schemas.microsoft.com/office/drawing/2014/main" id="{1495CD57-8453-4E3B-BEF0-5DAC481B1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4" name="AutoShape 27">
              <a:extLst>
                <a:ext uri="{FF2B5EF4-FFF2-40B4-BE49-F238E27FC236}">
                  <a16:creationId xmlns:a16="http://schemas.microsoft.com/office/drawing/2014/main" id="{AC387624-E363-4ACE-88AB-6C9FA91CA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5" name="AutoShape 28">
              <a:extLst>
                <a:ext uri="{FF2B5EF4-FFF2-40B4-BE49-F238E27FC236}">
                  <a16:creationId xmlns:a16="http://schemas.microsoft.com/office/drawing/2014/main" id="{598925C7-38B3-4057-97D0-9080A93B4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6" name="AutoShape 29">
              <a:extLst>
                <a:ext uri="{FF2B5EF4-FFF2-40B4-BE49-F238E27FC236}">
                  <a16:creationId xmlns:a16="http://schemas.microsoft.com/office/drawing/2014/main" id="{3216E9FC-C8AB-494C-B46D-82E07609B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0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7" name="AutoShape 30">
              <a:extLst>
                <a:ext uri="{FF2B5EF4-FFF2-40B4-BE49-F238E27FC236}">
                  <a16:creationId xmlns:a16="http://schemas.microsoft.com/office/drawing/2014/main" id="{1CBCA6E8-FFCF-41AC-9CD5-89CC757C4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8" name="AutoShape 31">
              <a:extLst>
                <a:ext uri="{FF2B5EF4-FFF2-40B4-BE49-F238E27FC236}">
                  <a16:creationId xmlns:a16="http://schemas.microsoft.com/office/drawing/2014/main" id="{648FDB8E-917F-4CAB-8754-A1377A879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9" name="AutoShape 32">
              <a:extLst>
                <a:ext uri="{FF2B5EF4-FFF2-40B4-BE49-F238E27FC236}">
                  <a16:creationId xmlns:a16="http://schemas.microsoft.com/office/drawing/2014/main" id="{C3DD3AD9-2196-4D2B-AA86-A158A36AB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0" name="AutoShape 33">
              <a:extLst>
                <a:ext uri="{FF2B5EF4-FFF2-40B4-BE49-F238E27FC236}">
                  <a16:creationId xmlns:a16="http://schemas.microsoft.com/office/drawing/2014/main" id="{95B62BF5-8416-47F1-A5B1-BCA317427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1" name="AutoShape 34">
              <a:extLst>
                <a:ext uri="{FF2B5EF4-FFF2-40B4-BE49-F238E27FC236}">
                  <a16:creationId xmlns:a16="http://schemas.microsoft.com/office/drawing/2014/main" id="{3D3583AE-EF1F-4C20-B0B0-3D8324647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8" y="1771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2" name="AutoShape 35">
              <a:extLst>
                <a:ext uri="{FF2B5EF4-FFF2-40B4-BE49-F238E27FC236}">
                  <a16:creationId xmlns:a16="http://schemas.microsoft.com/office/drawing/2014/main" id="{E6C03A7A-961B-457D-B5B8-01A3F3E0F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5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3" name="AutoShape 36">
              <a:extLst>
                <a:ext uri="{FF2B5EF4-FFF2-40B4-BE49-F238E27FC236}">
                  <a16:creationId xmlns:a16="http://schemas.microsoft.com/office/drawing/2014/main" id="{9051412C-1B1B-4AEE-80D5-0C455ED41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7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4" name="AutoShape 37">
              <a:extLst>
                <a:ext uri="{FF2B5EF4-FFF2-40B4-BE49-F238E27FC236}">
                  <a16:creationId xmlns:a16="http://schemas.microsoft.com/office/drawing/2014/main" id="{73BEA3F4-2DCE-4FFD-AE1E-E97BE46D3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pSp>
          <p:nvGrpSpPr>
            <p:cNvPr id="27685" name="Group 38">
              <a:extLst>
                <a:ext uri="{FF2B5EF4-FFF2-40B4-BE49-F238E27FC236}">
                  <a16:creationId xmlns:a16="http://schemas.microsoft.com/office/drawing/2014/main" id="{CFD3ACD1-079C-4D37-8DD4-E5B0F10A84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3" y="1926"/>
              <a:ext cx="2768" cy="1937"/>
              <a:chOff x="1388" y="1937"/>
              <a:chExt cx="2026" cy="1310"/>
            </a:xfrm>
          </p:grpSpPr>
          <p:sp>
            <p:nvSpPr>
              <p:cNvPr id="27698" name="AutoShape 39">
                <a:extLst>
                  <a:ext uri="{FF2B5EF4-FFF2-40B4-BE49-F238E27FC236}">
                    <a16:creationId xmlns:a16="http://schemas.microsoft.com/office/drawing/2014/main" id="{6962528F-4A41-4A01-903C-DC34FBF11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699" name="AutoShape 40">
                <a:extLst>
                  <a:ext uri="{FF2B5EF4-FFF2-40B4-BE49-F238E27FC236}">
                    <a16:creationId xmlns:a16="http://schemas.microsoft.com/office/drawing/2014/main" id="{D7F523FC-08BA-4F42-A775-713EA1AA2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0" name="AutoShape 41">
                <a:extLst>
                  <a:ext uri="{FF2B5EF4-FFF2-40B4-BE49-F238E27FC236}">
                    <a16:creationId xmlns:a16="http://schemas.microsoft.com/office/drawing/2014/main" id="{633D9CC3-8912-498A-8971-8A2BFBBCD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1" name="AutoShape 42">
                <a:extLst>
                  <a:ext uri="{FF2B5EF4-FFF2-40B4-BE49-F238E27FC236}">
                    <a16:creationId xmlns:a16="http://schemas.microsoft.com/office/drawing/2014/main" id="{F1827F83-4C92-42D0-BAA5-ABA2087EF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9" y="2258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2" name="AutoShape 43">
                <a:extLst>
                  <a:ext uri="{FF2B5EF4-FFF2-40B4-BE49-F238E27FC236}">
                    <a16:creationId xmlns:a16="http://schemas.microsoft.com/office/drawing/2014/main" id="{B67FF813-9BF6-4C1C-9125-76C148F29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3" name="AutoShape 44">
                <a:extLst>
                  <a:ext uri="{FF2B5EF4-FFF2-40B4-BE49-F238E27FC236}">
                    <a16:creationId xmlns:a16="http://schemas.microsoft.com/office/drawing/2014/main" id="{287BC18E-E760-48E0-B9BA-161E9B779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4" name="AutoShape 45">
                <a:extLst>
                  <a:ext uri="{FF2B5EF4-FFF2-40B4-BE49-F238E27FC236}">
                    <a16:creationId xmlns:a16="http://schemas.microsoft.com/office/drawing/2014/main" id="{789EAF6A-9FD3-49AA-BA81-EF45A89E4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5" name="AutoShape 46">
                <a:extLst>
                  <a:ext uri="{FF2B5EF4-FFF2-40B4-BE49-F238E27FC236}">
                    <a16:creationId xmlns:a16="http://schemas.microsoft.com/office/drawing/2014/main" id="{DF8B46B8-F976-4878-A7CF-C9C87317A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6" name="AutoShape 47">
                <a:extLst>
                  <a:ext uri="{FF2B5EF4-FFF2-40B4-BE49-F238E27FC236}">
                    <a16:creationId xmlns:a16="http://schemas.microsoft.com/office/drawing/2014/main" id="{74608750-7621-461B-99FA-28BC4C157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7" name="AutoShape 48">
                <a:extLst>
                  <a:ext uri="{FF2B5EF4-FFF2-40B4-BE49-F238E27FC236}">
                    <a16:creationId xmlns:a16="http://schemas.microsoft.com/office/drawing/2014/main" id="{B28A840E-575A-408C-943D-5EF38332D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8" name="AutoShape 49">
                <a:extLst>
                  <a:ext uri="{FF2B5EF4-FFF2-40B4-BE49-F238E27FC236}">
                    <a16:creationId xmlns:a16="http://schemas.microsoft.com/office/drawing/2014/main" id="{5807C977-D4A8-47E0-BC3E-2FBBD9BB0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9" name="AutoShape 50">
                <a:extLst>
                  <a:ext uri="{FF2B5EF4-FFF2-40B4-BE49-F238E27FC236}">
                    <a16:creationId xmlns:a16="http://schemas.microsoft.com/office/drawing/2014/main" id="{77325959-2642-40A9-B016-C9D0CBCFD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0" name="AutoShape 51">
                <a:extLst>
                  <a:ext uri="{FF2B5EF4-FFF2-40B4-BE49-F238E27FC236}">
                    <a16:creationId xmlns:a16="http://schemas.microsoft.com/office/drawing/2014/main" id="{3EF3A19D-5D8F-4A07-BB52-77E57174B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0033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1" name="AutoShape 52">
                <a:extLst>
                  <a:ext uri="{FF2B5EF4-FFF2-40B4-BE49-F238E27FC236}">
                    <a16:creationId xmlns:a16="http://schemas.microsoft.com/office/drawing/2014/main" id="{4C062F18-D450-4DE5-9EB3-8B3F69D01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2" name="AutoShape 53">
                <a:extLst>
                  <a:ext uri="{FF2B5EF4-FFF2-40B4-BE49-F238E27FC236}">
                    <a16:creationId xmlns:a16="http://schemas.microsoft.com/office/drawing/2014/main" id="{ACC094D6-07FB-41CF-BB32-CBA76E64E7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3" name="AutoShape 54">
                <a:extLst>
                  <a:ext uri="{FF2B5EF4-FFF2-40B4-BE49-F238E27FC236}">
                    <a16:creationId xmlns:a16="http://schemas.microsoft.com/office/drawing/2014/main" id="{5628C326-11F6-4FA8-85DB-187FC0941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9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4" name="AutoShape 55">
                <a:extLst>
                  <a:ext uri="{FF2B5EF4-FFF2-40B4-BE49-F238E27FC236}">
                    <a16:creationId xmlns:a16="http://schemas.microsoft.com/office/drawing/2014/main" id="{CC64BF98-70C9-41F1-9B08-9FA0B8778C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9" y="1948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5" name="AutoShape 56">
                <a:extLst>
                  <a:ext uri="{FF2B5EF4-FFF2-40B4-BE49-F238E27FC236}">
                    <a16:creationId xmlns:a16="http://schemas.microsoft.com/office/drawing/2014/main" id="{76295BFD-474D-467F-8B68-867464D771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8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6" name="AutoShape 57">
                <a:extLst>
                  <a:ext uri="{FF2B5EF4-FFF2-40B4-BE49-F238E27FC236}">
                    <a16:creationId xmlns:a16="http://schemas.microsoft.com/office/drawing/2014/main" id="{6B6CE6E7-A910-45D3-8DE1-2296A2068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7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7" name="AutoShape 58">
                <a:extLst>
                  <a:ext uri="{FF2B5EF4-FFF2-40B4-BE49-F238E27FC236}">
                    <a16:creationId xmlns:a16="http://schemas.microsoft.com/office/drawing/2014/main" id="{02C98F54-16D0-4B77-8377-E364FDA85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93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ru-RU" altLang="ru-RU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7686" name="Rectangle 59">
              <a:extLst>
                <a:ext uri="{FF2B5EF4-FFF2-40B4-BE49-F238E27FC236}">
                  <a16:creationId xmlns:a16="http://schemas.microsoft.com/office/drawing/2014/main" id="{5AEF8335-B600-4022-B979-6C6F2039D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8" y="1182"/>
              <a:ext cx="76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i="1"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7687" name="Text Box 60">
              <a:extLst>
                <a:ext uri="{FF2B5EF4-FFF2-40B4-BE49-F238E27FC236}">
                  <a16:creationId xmlns:a16="http://schemas.microsoft.com/office/drawing/2014/main" id="{851A16AD-6338-4E7E-908F-D09894E42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" y="1300"/>
              <a:ext cx="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TV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88" name="Text Box 61">
              <a:extLst>
                <a:ext uri="{FF2B5EF4-FFF2-40B4-BE49-F238E27FC236}">
                  <a16:creationId xmlns:a16="http://schemas.microsoft.com/office/drawing/2014/main" id="{29ED99C1-83A5-4D02-AABA-3300D4492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" y="1669"/>
              <a:ext cx="4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VCR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89" name="Text Box 62">
              <a:extLst>
                <a:ext uri="{FF2B5EF4-FFF2-40B4-BE49-F238E27FC236}">
                  <a16:creationId xmlns:a16="http://schemas.microsoft.com/office/drawing/2014/main" id="{D833AB15-7F0C-4AA7-89DC-57BC67D9AB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1" y="1492"/>
              <a:ext cx="3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PC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0" name="Text Box 63">
              <a:extLst>
                <a:ext uri="{FF2B5EF4-FFF2-40B4-BE49-F238E27FC236}">
                  <a16:creationId xmlns:a16="http://schemas.microsoft.com/office/drawing/2014/main" id="{6DAA4105-4C5F-45FE-AEA2-4AB9C94931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2" y="1197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1Qtr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1" name="Text Box 64">
              <a:extLst>
                <a:ext uri="{FF2B5EF4-FFF2-40B4-BE49-F238E27FC236}">
                  <a16:creationId xmlns:a16="http://schemas.microsoft.com/office/drawing/2014/main" id="{EB8F0138-C765-4360-B99F-4B658D077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6" y="1185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2Qtr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2" name="Text Box 65">
              <a:extLst>
                <a:ext uri="{FF2B5EF4-FFF2-40B4-BE49-F238E27FC236}">
                  <a16:creationId xmlns:a16="http://schemas.microsoft.com/office/drawing/2014/main" id="{B9368657-447D-4402-B515-19545B2CD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" y="1209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3Qtr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3" name="Text Box 66">
              <a:extLst>
                <a:ext uri="{FF2B5EF4-FFF2-40B4-BE49-F238E27FC236}">
                  <a16:creationId xmlns:a16="http://schemas.microsoft.com/office/drawing/2014/main" id="{B87F5C59-0154-495D-860E-2815E5EA1F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4" y="1221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4Qtr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4" name="Text Box 67">
              <a:extLst>
                <a:ext uri="{FF2B5EF4-FFF2-40B4-BE49-F238E27FC236}">
                  <a16:creationId xmlns:a16="http://schemas.microsoft.com/office/drawing/2014/main" id="{1AD278E8-14A0-4B9A-BDF1-7EAD3AFC1B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5" y="1482"/>
              <a:ext cx="5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U.S.A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5" name="Text Box 68">
              <a:extLst>
                <a:ext uri="{FF2B5EF4-FFF2-40B4-BE49-F238E27FC236}">
                  <a16:creationId xmlns:a16="http://schemas.microsoft.com/office/drawing/2014/main" id="{EA2537C1-DA89-4283-80F3-09A5743B4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4" y="1974"/>
              <a:ext cx="5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Canada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6" name="Text Box 69">
              <a:extLst>
                <a:ext uri="{FF2B5EF4-FFF2-40B4-BE49-F238E27FC236}">
                  <a16:creationId xmlns:a16="http://schemas.microsoft.com/office/drawing/2014/main" id="{3F95FD8A-EFD3-4CFE-BB51-2662C87E84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4" y="2394"/>
              <a:ext cx="6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Mexico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7" name="Text Box 70">
              <a:extLst>
                <a:ext uri="{FF2B5EF4-FFF2-40B4-BE49-F238E27FC236}">
                  <a16:creationId xmlns:a16="http://schemas.microsoft.com/office/drawing/2014/main" id="{7A8EA947-4E61-4400-A2E1-A68D6C2079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0" y="2874"/>
              <a:ext cx="3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 i="1">
                  <a:latin typeface="Times New Roman" panose="02020603050405020304" pitchFamily="18" charset="0"/>
                </a:rPr>
                <a:t>sum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>
            <a:extLst>
              <a:ext uri="{FF2B5EF4-FFF2-40B4-BE49-F238E27FC236}">
                <a16:creationId xmlns:a16="http://schemas.microsoft.com/office/drawing/2014/main" id="{489241D2-E8E1-4543-98FE-3256060DD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45644"/>
          </a:xfrm>
        </p:spPr>
        <p:txBody>
          <a:bodyPr/>
          <a:lstStyle/>
          <a:p>
            <a:pPr algn="ctr" eaLnBrk="1" hangingPunct="1"/>
            <a:r>
              <a:rPr lang="en-US" altLang="zh-CN" dirty="0">
                <a:solidFill>
                  <a:srgbClr val="FFFF00"/>
                </a:solidFill>
                <a:ea typeface="SimSun" panose="02010600030101010101" pitchFamily="2" charset="-122"/>
              </a:rPr>
              <a:t>Cuboids Corresponding to the Cube</a:t>
            </a: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40E07D09-9B07-41B0-87B1-AE704F2C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D9F2190-27AF-4593-974A-D80A81A30446}" type="slidenum">
              <a:rPr lang="en-US" altLang="ru-RU" sz="1200"/>
              <a:pPr eaLnBrk="1" hangingPunct="1"/>
              <a:t>22</a:t>
            </a:fld>
            <a:endParaRPr lang="en-US" altLang="ru-RU" sz="1200"/>
          </a:p>
        </p:txBody>
      </p:sp>
      <p:sp>
        <p:nvSpPr>
          <p:cNvPr id="28676" name="AutoShape 3">
            <a:extLst>
              <a:ext uri="{FF2B5EF4-FFF2-40B4-BE49-F238E27FC236}">
                <a16:creationId xmlns:a16="http://schemas.microsoft.com/office/drawing/2014/main" id="{054CEB62-C5DB-4E6F-99A4-BA72D7B6F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362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7" name="AutoShape 4">
            <a:extLst>
              <a:ext uri="{FF2B5EF4-FFF2-40B4-BE49-F238E27FC236}">
                <a16:creationId xmlns:a16="http://schemas.microsoft.com/office/drawing/2014/main" id="{686AF2FD-859C-4EBA-A1E2-C09039CF5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8" name="AutoShape 5">
            <a:extLst>
              <a:ext uri="{FF2B5EF4-FFF2-40B4-BE49-F238E27FC236}">
                <a16:creationId xmlns:a16="http://schemas.microsoft.com/office/drawing/2014/main" id="{A04F64DC-5B0B-471E-9869-5252A4786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9" name="AutoShape 6">
            <a:extLst>
              <a:ext uri="{FF2B5EF4-FFF2-40B4-BE49-F238E27FC236}">
                <a16:creationId xmlns:a16="http://schemas.microsoft.com/office/drawing/2014/main" id="{11BA02BF-FD11-41C8-86D2-EE39CABC7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0" name="AutoShape 7">
            <a:extLst>
              <a:ext uri="{FF2B5EF4-FFF2-40B4-BE49-F238E27FC236}">
                <a16:creationId xmlns:a16="http://schemas.microsoft.com/office/drawing/2014/main" id="{3ED631AF-3FA4-45E5-8B50-3470109E3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1" name="AutoShape 8">
            <a:extLst>
              <a:ext uri="{FF2B5EF4-FFF2-40B4-BE49-F238E27FC236}">
                <a16:creationId xmlns:a16="http://schemas.microsoft.com/office/drawing/2014/main" id="{0BD6B954-E069-4304-8557-406CDE94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9624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2" name="AutoShape 9">
            <a:extLst>
              <a:ext uri="{FF2B5EF4-FFF2-40B4-BE49-F238E27FC236}">
                <a16:creationId xmlns:a16="http://schemas.microsoft.com/office/drawing/2014/main" id="{F18440D9-199C-4316-B149-C7E2F978F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9624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3" name="AutoShape 10">
            <a:extLst>
              <a:ext uri="{FF2B5EF4-FFF2-40B4-BE49-F238E27FC236}">
                <a16:creationId xmlns:a16="http://schemas.microsoft.com/office/drawing/2014/main" id="{9551AA55-6D83-46D1-B464-FFC26D0D9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4" name="Text Box 11">
            <a:extLst>
              <a:ext uri="{FF2B5EF4-FFF2-40B4-BE49-F238E27FC236}">
                <a16:creationId xmlns:a16="http://schemas.microsoft.com/office/drawing/2014/main" id="{52057800-4821-4054-85EB-B11D05474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995489"/>
            <a:ext cx="450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 b="1">
                <a:latin typeface="Times New Roman" panose="02020603050405020304" pitchFamily="18" charset="0"/>
                <a:ea typeface="SimSun" panose="02010600030101010101" pitchFamily="2" charset="-122"/>
              </a:rPr>
              <a:t>all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4A945334-C552-49D8-80C5-7072253DD3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4384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D94FAC9-6AF4-47A4-B36F-BE5EC4A35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4384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7D90C1FC-2968-4362-A659-44BD967EB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4384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E55EA104-FD6B-4F2B-9943-81BB13BFD5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200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9" name="Line 16">
            <a:extLst>
              <a:ext uri="{FF2B5EF4-FFF2-40B4-BE49-F238E27FC236}">
                <a16:creationId xmlns:a16="http://schemas.microsoft.com/office/drawing/2014/main" id="{760B4545-87FD-46DA-9E52-6A1E1BB921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2004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0" name="Line 17">
            <a:extLst>
              <a:ext uri="{FF2B5EF4-FFF2-40B4-BE49-F238E27FC236}">
                <a16:creationId xmlns:a16="http://schemas.microsoft.com/office/drawing/2014/main" id="{88BBC1F6-CC3D-4026-8FE3-520CFDD7D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200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1" name="Line 18">
            <a:extLst>
              <a:ext uri="{FF2B5EF4-FFF2-40B4-BE49-F238E27FC236}">
                <a16:creationId xmlns:a16="http://schemas.microsoft.com/office/drawing/2014/main" id="{4C52A3EF-E12C-4D9F-811C-EC08025DB2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32004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73DB55D0-967B-49DC-B247-AD89D88F9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2004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5A30585-16A1-45E6-8090-727439705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200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8B66610-3F31-4624-AD8D-6281B8AEE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9624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2A4EB0F0-F980-47A4-880C-3E586624B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038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785FA77D-0ADC-44B1-98A9-6544A8BD7D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4038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7" name="Text Box 24">
            <a:extLst>
              <a:ext uri="{FF2B5EF4-FFF2-40B4-BE49-F238E27FC236}">
                <a16:creationId xmlns:a16="http://schemas.microsoft.com/office/drawing/2014/main" id="{92924FFD-9D80-40F0-BC51-28216FA30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740026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8" name="Text Box 25">
            <a:extLst>
              <a:ext uri="{FF2B5EF4-FFF2-40B4-BE49-F238E27FC236}">
                <a16:creationId xmlns:a16="http://schemas.microsoft.com/office/drawing/2014/main" id="{32349B13-83CD-4102-A0A0-AA1598FFD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6" y="2757489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date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9" name="Text Box 26">
            <a:extLst>
              <a:ext uri="{FF2B5EF4-FFF2-40B4-BE49-F238E27FC236}">
                <a16:creationId xmlns:a16="http://schemas.microsoft.com/office/drawing/2014/main" id="{51362017-4ABC-4178-B6CF-3B8298A81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2681289"/>
            <a:ext cx="95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B3B260BA-CA43-4043-896C-16646FD18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3543301"/>
            <a:ext cx="132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product,date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1" name="Text Box 28">
            <a:extLst>
              <a:ext uri="{FF2B5EF4-FFF2-40B4-BE49-F238E27FC236}">
                <a16:creationId xmlns:a16="http://schemas.microsoft.com/office/drawing/2014/main" id="{E73C6478-F30E-4CEB-9A42-4C33933AF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543301"/>
            <a:ext cx="163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5351241E-84F1-45CF-ABA4-D83FE1E51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3543301"/>
            <a:ext cx="137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date, 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3" name="Text Box 30">
            <a:extLst>
              <a:ext uri="{FF2B5EF4-FFF2-40B4-BE49-F238E27FC236}">
                <a16:creationId xmlns:a16="http://schemas.microsoft.com/office/drawing/2014/main" id="{DE5CC9BF-F0B0-4D32-B157-4314C848E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4991101"/>
            <a:ext cx="219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 date, 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4" name="Text Box 31">
            <a:extLst>
              <a:ext uri="{FF2B5EF4-FFF2-40B4-BE49-F238E27FC236}">
                <a16:creationId xmlns:a16="http://schemas.microsoft.com/office/drawing/2014/main" id="{89C9CE27-2D7D-4854-B766-762E4B460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286001"/>
            <a:ext cx="2044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0-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</a:t>
            </a:r>
            <a:r>
              <a:rPr lang="en-US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apex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cuboid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5" name="Text Box 32">
            <a:extLst>
              <a:ext uri="{FF2B5EF4-FFF2-40B4-BE49-F238E27FC236}">
                <a16:creationId xmlns:a16="http://schemas.microsoft.com/office/drawing/2014/main" id="{D98906A9-2F50-4E28-A7D4-4FB2172B2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2909889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1-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cuboids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6" name="Text Box 33">
            <a:extLst>
              <a:ext uri="{FF2B5EF4-FFF2-40B4-BE49-F238E27FC236}">
                <a16:creationId xmlns:a16="http://schemas.microsoft.com/office/drawing/2014/main" id="{E774E438-D299-4FDE-B4E8-7907E6C3C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3900489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2-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cuboids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7" name="Text Box 34">
            <a:extLst>
              <a:ext uri="{FF2B5EF4-FFF2-40B4-BE49-F238E27FC236}">
                <a16:creationId xmlns:a16="http://schemas.microsoft.com/office/drawing/2014/main" id="{4A369DC5-AD93-493A-A4C0-A25FC7B85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4738689"/>
            <a:ext cx="203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3-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</a:t>
            </a:r>
            <a:r>
              <a:rPr lang="en-US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base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cuboid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6">
            <a:extLst>
              <a:ext uri="{FF2B5EF4-FFF2-40B4-BE49-F238E27FC236}">
                <a16:creationId xmlns:a16="http://schemas.microsoft.com/office/drawing/2014/main" id="{5CD4FB32-9E26-4012-867B-93C746EF1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75832" y="697684"/>
            <a:ext cx="7239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Typical OLAP Operations</a:t>
            </a:r>
          </a:p>
        </p:txBody>
      </p:sp>
      <p:sp>
        <p:nvSpPr>
          <p:cNvPr id="29700" name="Rectangle 1027">
            <a:extLst>
              <a:ext uri="{FF2B5EF4-FFF2-40B4-BE49-F238E27FC236}">
                <a16:creationId xmlns:a16="http://schemas.microsoft.com/office/drawing/2014/main" id="{4DF956F8-DF9A-47AA-B30C-7B39460BA2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8231" y="2013358"/>
            <a:ext cx="9820069" cy="4516072"/>
          </a:xfrm>
          <a:noFill/>
        </p:spPr>
        <p:txBody>
          <a:bodyPr vert="horz" lIns="92075" tIns="46038" rIns="92075" bIns="46038" rtlCol="0" anchor="ctr">
            <a:normAutofit fontScale="92500" lnSpcReduction="20000"/>
          </a:bodyPr>
          <a:lstStyle/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Roll up (drill-up):</a:t>
            </a:r>
            <a:r>
              <a:rPr lang="en-US" altLang="ru-RU" sz="2000" dirty="0"/>
              <a:t> summarize data</a:t>
            </a:r>
          </a:p>
          <a:p>
            <a:pPr lvl="1" eaLnBrk="1" hangingPunct="1"/>
            <a:r>
              <a:rPr lang="en-US" altLang="ru-RU" sz="2400" i="1" dirty="0"/>
              <a:t>by climbing up hierarchy or by dimension reduction</a:t>
            </a:r>
            <a:endParaRPr lang="en-US" altLang="ru-RU" sz="2400" dirty="0"/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Drill down (roll down):</a:t>
            </a:r>
            <a:r>
              <a:rPr lang="en-US" altLang="ru-RU" sz="2000" dirty="0"/>
              <a:t> reverse of roll-up</a:t>
            </a:r>
          </a:p>
          <a:p>
            <a:pPr lvl="1" eaLnBrk="1" hangingPunct="1"/>
            <a:r>
              <a:rPr lang="en-US" altLang="ru-RU" sz="2400" i="1" dirty="0"/>
              <a:t>from higher level summary to lower level summary or detailed data, or introducing new dimensions</a:t>
            </a:r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Slice and dice:</a:t>
            </a:r>
            <a:r>
              <a:rPr lang="en-US" altLang="ru-RU" sz="2000" dirty="0"/>
              <a:t> </a:t>
            </a:r>
            <a:r>
              <a:rPr lang="en-US" altLang="ru-RU" sz="2400" i="1" dirty="0"/>
              <a:t>project and select</a:t>
            </a:r>
            <a:r>
              <a:rPr lang="en-US" altLang="ru-RU" sz="2400" dirty="0"/>
              <a:t> </a:t>
            </a:r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Pivot (rotate):</a:t>
            </a:r>
            <a:r>
              <a:rPr lang="en-US" altLang="ru-RU" sz="2000" dirty="0"/>
              <a:t> </a:t>
            </a:r>
          </a:p>
          <a:p>
            <a:pPr lvl="1" eaLnBrk="1" hangingPunct="1"/>
            <a:r>
              <a:rPr lang="en-US" altLang="ru-RU" sz="2400" i="1" dirty="0"/>
              <a:t>reorient the cube, visualization, 3D to series of 2D planes</a:t>
            </a:r>
          </a:p>
          <a:p>
            <a:pPr eaLnBrk="1" hangingPunct="1"/>
            <a:r>
              <a:rPr lang="en-US" altLang="ru-RU" sz="2000" dirty="0"/>
              <a:t>Other operations</a:t>
            </a:r>
          </a:p>
          <a:p>
            <a:pPr lvl="1" eaLnBrk="1" hangingPunct="1"/>
            <a:r>
              <a:rPr lang="en-US" altLang="ru-RU" sz="2400" i="1" dirty="0">
                <a:solidFill>
                  <a:schemeClr val="hlink"/>
                </a:solidFill>
              </a:rPr>
              <a:t>drill across:</a:t>
            </a:r>
            <a:r>
              <a:rPr lang="en-US" altLang="ru-RU" sz="2400" i="1" dirty="0"/>
              <a:t> involving (across) more than one fact table</a:t>
            </a:r>
            <a:endParaRPr lang="en-US" altLang="ru-RU" sz="2400" dirty="0"/>
          </a:p>
          <a:p>
            <a:pPr lvl="1" eaLnBrk="1" hangingPunct="1"/>
            <a:r>
              <a:rPr lang="en-US" altLang="ru-RU" sz="2400" i="1" dirty="0">
                <a:solidFill>
                  <a:schemeClr val="hlink"/>
                </a:solidFill>
              </a:rPr>
              <a:t>drill through:</a:t>
            </a:r>
            <a:r>
              <a:rPr lang="en-US" altLang="ru-RU" sz="2400" i="1" dirty="0"/>
              <a:t> through the bottom level of the cube to its back-end relational tables (using SQL)</a:t>
            </a:r>
            <a:endParaRPr lang="en-US" altLang="ru-RU" sz="2000" dirty="0"/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90FC9DF8-80B5-45C9-AAFB-8E682207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27B9C59-8A40-4A4B-AEA8-1D0BC2B09676}" type="slidenum">
              <a:rPr lang="en-US" altLang="ru-RU" sz="1200"/>
              <a:pPr eaLnBrk="1" hangingPunct="1"/>
              <a:t>23</a:t>
            </a:fld>
            <a:endParaRPr lang="en-US" altLang="ru-RU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911D771B-7B6F-42E3-9E64-F77C0773BD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8551" y="665527"/>
            <a:ext cx="7930859" cy="762000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A Star-Net Query Model</a:t>
            </a:r>
            <a:endParaRPr lang="en-US" altLang="ru-RU" sz="2400" dirty="0">
              <a:solidFill>
                <a:srgbClr val="FFFF00"/>
              </a:solidFill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A174DE3-B1A8-4A0C-AF72-122D6E460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/>
              <a:t> </a:t>
            </a:r>
          </a:p>
        </p:txBody>
      </p:sp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DF823BE7-393D-4888-BA44-0860949E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846FB5B-D6EB-4C73-9D3A-ACC05A3C78C5}" type="slidenum">
              <a:rPr lang="en-US" altLang="ru-RU" sz="1200"/>
              <a:pPr eaLnBrk="1" hangingPunct="1"/>
              <a:t>24</a:t>
            </a:fld>
            <a:endParaRPr lang="en-US" altLang="ru-RU" sz="1200"/>
          </a:p>
        </p:txBody>
      </p:sp>
      <p:sp>
        <p:nvSpPr>
          <p:cNvPr id="31749" name="Oval 4">
            <a:extLst>
              <a:ext uri="{FF2B5EF4-FFF2-40B4-BE49-F238E27FC236}">
                <a16:creationId xmlns:a16="http://schemas.microsoft.com/office/drawing/2014/main" id="{AC4ED56D-EC21-4B79-9938-68DA1DE60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3748946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0" name="Oval 5">
            <a:extLst>
              <a:ext uri="{FF2B5EF4-FFF2-40B4-BE49-F238E27FC236}">
                <a16:creationId xmlns:a16="http://schemas.microsoft.com/office/drawing/2014/main" id="{8439CB03-E144-41F9-A9D9-9082FEA7C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372" y="3215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1" name="Oval 6">
            <a:extLst>
              <a:ext uri="{FF2B5EF4-FFF2-40B4-BE49-F238E27FC236}">
                <a16:creationId xmlns:a16="http://schemas.microsoft.com/office/drawing/2014/main" id="{9A6549EB-0E37-4C55-9542-CAE5EF4B0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172" y="25297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2" name="Oval 7">
            <a:extLst>
              <a:ext uri="{FF2B5EF4-FFF2-40B4-BE49-F238E27FC236}">
                <a16:creationId xmlns:a16="http://schemas.microsoft.com/office/drawing/2014/main" id="{F113225D-452B-4191-ABFE-A7AD5413C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5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3" name="Oval 8">
            <a:extLst>
              <a:ext uri="{FF2B5EF4-FFF2-40B4-BE49-F238E27FC236}">
                <a16:creationId xmlns:a16="http://schemas.microsoft.com/office/drawing/2014/main" id="{C9FE2D31-B40F-4E3F-8CFD-DE52A6E3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7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4" name="Oval 9">
            <a:extLst>
              <a:ext uri="{FF2B5EF4-FFF2-40B4-BE49-F238E27FC236}">
                <a16:creationId xmlns:a16="http://schemas.microsoft.com/office/drawing/2014/main" id="{76548E63-6B71-4BEB-A988-DD22FD90C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13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5" name="Oval 10">
            <a:extLst>
              <a:ext uri="{FF2B5EF4-FFF2-40B4-BE49-F238E27FC236}">
                <a16:creationId xmlns:a16="http://schemas.microsoft.com/office/drawing/2014/main" id="{6CB4942B-5F11-4110-A2E2-29AD62B83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372" y="4358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6" name="Oval 11">
            <a:extLst>
              <a:ext uri="{FF2B5EF4-FFF2-40B4-BE49-F238E27FC236}">
                <a16:creationId xmlns:a16="http://schemas.microsoft.com/office/drawing/2014/main" id="{AA8E0EC2-D4B6-425C-9366-CE59C0CFB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4739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7" name="Oval 12">
            <a:extLst>
              <a:ext uri="{FF2B5EF4-FFF2-40B4-BE49-F238E27FC236}">
                <a16:creationId xmlns:a16="http://schemas.microsoft.com/office/drawing/2014/main" id="{6D552AFC-00FA-4BC4-AC0F-85E23D9A0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2301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8" name="Oval 13">
            <a:extLst>
              <a:ext uri="{FF2B5EF4-FFF2-40B4-BE49-F238E27FC236}">
                <a16:creationId xmlns:a16="http://schemas.microsoft.com/office/drawing/2014/main" id="{1F33D3D9-1376-4F0E-9724-9C2683444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3063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9" name="Oval 14">
            <a:extLst>
              <a:ext uri="{FF2B5EF4-FFF2-40B4-BE49-F238E27FC236}">
                <a16:creationId xmlns:a16="http://schemas.microsoft.com/office/drawing/2014/main" id="{93F01C0B-3F0B-4A12-9AA9-21A2AB3A6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1572" y="59587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0" name="Oval 15">
            <a:extLst>
              <a:ext uri="{FF2B5EF4-FFF2-40B4-BE49-F238E27FC236}">
                <a16:creationId xmlns:a16="http://schemas.microsoft.com/office/drawing/2014/main" id="{B1765895-BC25-4973-9F97-F5ED7741B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7172" y="5272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1" name="Oval 16">
            <a:extLst>
              <a:ext uri="{FF2B5EF4-FFF2-40B4-BE49-F238E27FC236}">
                <a16:creationId xmlns:a16="http://schemas.microsoft.com/office/drawing/2014/main" id="{A404C860-F9EA-44DC-99D2-8BD76D3B9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372" y="4663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2" name="Oval 17">
            <a:extLst>
              <a:ext uri="{FF2B5EF4-FFF2-40B4-BE49-F238E27FC236}">
                <a16:creationId xmlns:a16="http://schemas.microsoft.com/office/drawing/2014/main" id="{EF888019-89EB-40AD-A48A-9EE104730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9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3" name="Oval 18">
            <a:extLst>
              <a:ext uri="{FF2B5EF4-FFF2-40B4-BE49-F238E27FC236}">
                <a16:creationId xmlns:a16="http://schemas.microsoft.com/office/drawing/2014/main" id="{B7CCABDE-B74D-40B8-A0C0-C680EAE9B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9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4" name="Oval 19">
            <a:extLst>
              <a:ext uri="{FF2B5EF4-FFF2-40B4-BE49-F238E27FC236}">
                <a16:creationId xmlns:a16="http://schemas.microsoft.com/office/drawing/2014/main" id="{BD8EF9C2-0048-4C8A-9D66-3BE90C552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3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5" name="Oval 20">
            <a:extLst>
              <a:ext uri="{FF2B5EF4-FFF2-40B4-BE49-F238E27FC236}">
                <a16:creationId xmlns:a16="http://schemas.microsoft.com/office/drawing/2014/main" id="{E579C00C-56BC-46AF-AA65-9FD878478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772" y="2301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6" name="Oval 21">
            <a:extLst>
              <a:ext uri="{FF2B5EF4-FFF2-40B4-BE49-F238E27FC236}">
                <a16:creationId xmlns:a16="http://schemas.microsoft.com/office/drawing/2014/main" id="{0BE73147-3ED8-467B-BE6D-62CCB4F63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972" y="5044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7" name="Oval 22">
            <a:extLst>
              <a:ext uri="{FF2B5EF4-FFF2-40B4-BE49-F238E27FC236}">
                <a16:creationId xmlns:a16="http://schemas.microsoft.com/office/drawing/2014/main" id="{B7234B5D-158E-464F-95A1-D9AADCE0D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972" y="5806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8" name="Oval 23">
            <a:extLst>
              <a:ext uri="{FF2B5EF4-FFF2-40B4-BE49-F238E27FC236}">
                <a16:creationId xmlns:a16="http://schemas.microsoft.com/office/drawing/2014/main" id="{A0846358-CFF9-4CC8-9BCE-8C6C751F8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5882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9" name="Line 24">
            <a:extLst>
              <a:ext uri="{FF2B5EF4-FFF2-40B4-BE49-F238E27FC236}">
                <a16:creationId xmlns:a16="http://schemas.microsoft.com/office/drawing/2014/main" id="{0AE3B38E-F43E-48AE-BD8C-F2606AF7F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320919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0" name="Line 25">
            <a:extLst>
              <a:ext uri="{FF2B5EF4-FFF2-40B4-BE49-F238E27FC236}">
                <a16:creationId xmlns:a16="http://schemas.microsoft.com/office/drawing/2014/main" id="{60F125AA-498D-4E27-AE36-5E8ACAB79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2447196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1" name="Line 26">
            <a:extLst>
              <a:ext uri="{FF2B5EF4-FFF2-40B4-BE49-F238E27FC236}">
                <a16:creationId xmlns:a16="http://schemas.microsoft.com/office/drawing/2014/main" id="{60956A71-9E82-484A-9D1F-862A8E971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3971196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1835312F-A4AD-4D4A-B251-43AED5D498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4885596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A2A8FDF7-A403-44E8-B547-D02DC492E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9222" y="3818796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4" name="Line 29">
            <a:extLst>
              <a:ext uri="{FF2B5EF4-FFF2-40B4-BE49-F238E27FC236}">
                <a16:creationId xmlns:a16="http://schemas.microsoft.com/office/drawing/2014/main" id="{5BB7A00C-FFA0-4990-A8BC-6B2FA88274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7422" y="3818796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5" name="Line 30">
            <a:extLst>
              <a:ext uri="{FF2B5EF4-FFF2-40B4-BE49-F238E27FC236}">
                <a16:creationId xmlns:a16="http://schemas.microsoft.com/office/drawing/2014/main" id="{09E290D8-5445-431D-A60D-D6980764D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8022" y="3818796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6" name="Line 31">
            <a:extLst>
              <a:ext uri="{FF2B5EF4-FFF2-40B4-BE49-F238E27FC236}">
                <a16:creationId xmlns:a16="http://schemas.microsoft.com/office/drawing/2014/main" id="{3995B5C7-BBB3-4C7E-8ED7-D7EA9498D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9622" y="3818796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7" name="Line 32">
            <a:extLst>
              <a:ext uri="{FF2B5EF4-FFF2-40B4-BE49-F238E27FC236}">
                <a16:creationId xmlns:a16="http://schemas.microsoft.com/office/drawing/2014/main" id="{72C0AFDD-E049-46BF-8CB7-6A8D93E19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2822" y="3818796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8" name="Line 33">
            <a:extLst>
              <a:ext uri="{FF2B5EF4-FFF2-40B4-BE49-F238E27FC236}">
                <a16:creationId xmlns:a16="http://schemas.microsoft.com/office/drawing/2014/main" id="{E5EDB7AD-DDD5-4AE1-AE1E-9C6EEE2A6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7422" y="3818796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9" name="Line 34">
            <a:extLst>
              <a:ext uri="{FF2B5EF4-FFF2-40B4-BE49-F238E27FC236}">
                <a16:creationId xmlns:a16="http://schemas.microsoft.com/office/drawing/2014/main" id="{3BA07B95-09C4-4B4C-8D76-9D9AB029B5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9222" y="2447196"/>
            <a:ext cx="19812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0" name="Line 35">
            <a:extLst>
              <a:ext uri="{FF2B5EF4-FFF2-40B4-BE49-F238E27FC236}">
                <a16:creationId xmlns:a16="http://schemas.microsoft.com/office/drawing/2014/main" id="{7678F08F-54DC-40ED-89C9-4E7713490B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12822" y="1913796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1" name="Line 36">
            <a:extLst>
              <a:ext uri="{FF2B5EF4-FFF2-40B4-BE49-F238E27FC236}">
                <a16:creationId xmlns:a16="http://schemas.microsoft.com/office/drawing/2014/main" id="{63674BB4-15EC-4CB0-B922-E88CCC0500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3422" y="3971196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2" name="Line 37">
            <a:extLst>
              <a:ext uri="{FF2B5EF4-FFF2-40B4-BE49-F238E27FC236}">
                <a16:creationId xmlns:a16="http://schemas.microsoft.com/office/drawing/2014/main" id="{AF1DE8D7-33AA-4437-825A-958EB56471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79022" y="4504596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3" name="Line 38">
            <a:extLst>
              <a:ext uri="{FF2B5EF4-FFF2-40B4-BE49-F238E27FC236}">
                <a16:creationId xmlns:a16="http://schemas.microsoft.com/office/drawing/2014/main" id="{17CB1200-ED26-4EE8-83A0-EAA3F0EB69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6022" y="5114196"/>
            <a:ext cx="990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4" name="Line 39">
            <a:extLst>
              <a:ext uri="{FF2B5EF4-FFF2-40B4-BE49-F238E27FC236}">
                <a16:creationId xmlns:a16="http://schemas.microsoft.com/office/drawing/2014/main" id="{2437C0E2-9E7F-413F-9A42-6CA645DDD6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3422" y="3361596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5" name="Line 40">
            <a:extLst>
              <a:ext uri="{FF2B5EF4-FFF2-40B4-BE49-F238E27FC236}">
                <a16:creationId xmlns:a16="http://schemas.microsoft.com/office/drawing/2014/main" id="{9A1FC704-0E22-49B9-A723-6B8535EA3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5222" y="2675796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6" name="Line 41">
            <a:extLst>
              <a:ext uri="{FF2B5EF4-FFF2-40B4-BE49-F238E27FC236}">
                <a16:creationId xmlns:a16="http://schemas.microsoft.com/office/drawing/2014/main" id="{1A9EE052-6C2F-44AD-820A-DC891E6A2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8422" y="1913796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7" name="Line 42">
            <a:extLst>
              <a:ext uri="{FF2B5EF4-FFF2-40B4-BE49-F238E27FC236}">
                <a16:creationId xmlns:a16="http://schemas.microsoft.com/office/drawing/2014/main" id="{6A2182C4-C270-4DD2-ABCE-AB03B2326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9222" y="3971196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8" name="Line 43">
            <a:extLst>
              <a:ext uri="{FF2B5EF4-FFF2-40B4-BE49-F238E27FC236}">
                <a16:creationId xmlns:a16="http://schemas.microsoft.com/office/drawing/2014/main" id="{D42CD720-583B-4F47-8DE3-E5EFCC48A6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7422" y="4809396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9" name="Line 44">
            <a:extLst>
              <a:ext uri="{FF2B5EF4-FFF2-40B4-BE49-F238E27FC236}">
                <a16:creationId xmlns:a16="http://schemas.microsoft.com/office/drawing/2014/main" id="{0E248893-D763-4786-8D6F-E80A9DB8E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3222" y="5418996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0" name="Line 45">
            <a:extLst>
              <a:ext uri="{FF2B5EF4-FFF2-40B4-BE49-F238E27FC236}">
                <a16:creationId xmlns:a16="http://schemas.microsoft.com/office/drawing/2014/main" id="{95C13499-6D5A-4403-9E4C-00FE5AEBF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17622" y="6104796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1" name="Line 46">
            <a:extLst>
              <a:ext uri="{FF2B5EF4-FFF2-40B4-BE49-F238E27FC236}">
                <a16:creationId xmlns:a16="http://schemas.microsoft.com/office/drawing/2014/main" id="{C45E99F0-B58B-4518-B389-A252644915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6028596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2" name="Line 47">
            <a:extLst>
              <a:ext uri="{FF2B5EF4-FFF2-40B4-BE49-F238E27FC236}">
                <a16:creationId xmlns:a16="http://schemas.microsoft.com/office/drawing/2014/main" id="{C7A6CF57-3043-45B2-93CD-BEB5ADF710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6422" y="5952396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3" name="Line 48">
            <a:extLst>
              <a:ext uri="{FF2B5EF4-FFF2-40B4-BE49-F238E27FC236}">
                <a16:creationId xmlns:a16="http://schemas.microsoft.com/office/drawing/2014/main" id="{B30BDC91-7CAB-4A26-A3CA-0808AF463C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1622" y="3818796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4" name="Line 49">
            <a:extLst>
              <a:ext uri="{FF2B5EF4-FFF2-40B4-BE49-F238E27FC236}">
                <a16:creationId xmlns:a16="http://schemas.microsoft.com/office/drawing/2014/main" id="{243412B5-B9BE-4A27-9CE4-BD9F36AAA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51022" y="3818796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5" name="Rectangle 50">
            <a:extLst>
              <a:ext uri="{FF2B5EF4-FFF2-40B4-BE49-F238E27FC236}">
                <a16:creationId xmlns:a16="http://schemas.microsoft.com/office/drawing/2014/main" id="{9930E4B8-8E27-4C82-9293-69D4DB9D9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947" y="1585184"/>
            <a:ext cx="1778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Shipping Method</a:t>
            </a:r>
          </a:p>
        </p:txBody>
      </p:sp>
      <p:sp>
        <p:nvSpPr>
          <p:cNvPr id="31796" name="Rectangle 51">
            <a:extLst>
              <a:ext uri="{FF2B5EF4-FFF2-40B4-BE49-F238E27FC236}">
                <a16:creationId xmlns:a16="http://schemas.microsoft.com/office/drawing/2014/main" id="{98016B17-5C45-4D4E-8060-B3369C87F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547" y="2423384"/>
            <a:ext cx="163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AIR-EXPRESS</a:t>
            </a:r>
          </a:p>
        </p:txBody>
      </p:sp>
      <p:sp>
        <p:nvSpPr>
          <p:cNvPr id="31797" name="Rectangle 52">
            <a:extLst>
              <a:ext uri="{FF2B5EF4-FFF2-40B4-BE49-F238E27FC236}">
                <a16:creationId xmlns:a16="http://schemas.microsoft.com/office/drawing/2014/main" id="{677A165E-6441-4785-90C2-F4E905C46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547" y="3109184"/>
            <a:ext cx="95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TRUCK</a:t>
            </a:r>
          </a:p>
        </p:txBody>
      </p:sp>
      <p:sp>
        <p:nvSpPr>
          <p:cNvPr id="31798" name="Rectangle 53">
            <a:extLst>
              <a:ext uri="{FF2B5EF4-FFF2-40B4-BE49-F238E27FC236}">
                <a16:creationId xmlns:a16="http://schemas.microsoft.com/office/drawing/2014/main" id="{6EE35987-C8C6-46DB-8F5C-321890C30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147" y="2956784"/>
            <a:ext cx="95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ORDER</a:t>
            </a:r>
          </a:p>
        </p:txBody>
      </p:sp>
      <p:sp>
        <p:nvSpPr>
          <p:cNvPr id="31799" name="Line 54">
            <a:extLst>
              <a:ext uri="{FF2B5EF4-FFF2-40B4-BE49-F238E27FC236}">
                <a16:creationId xmlns:a16="http://schemas.microsoft.com/office/drawing/2014/main" id="{032621E7-42D0-4AD3-8F69-9C998224EC4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176139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00" name="Rectangle 55">
            <a:extLst>
              <a:ext uri="{FF2B5EF4-FFF2-40B4-BE49-F238E27FC236}">
                <a16:creationId xmlns:a16="http://schemas.microsoft.com/office/drawing/2014/main" id="{FC40F8A0-3978-49C6-99DC-6E3F7792B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347" y="1432784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Customer Orders</a:t>
            </a:r>
          </a:p>
        </p:txBody>
      </p:sp>
      <p:sp>
        <p:nvSpPr>
          <p:cNvPr id="31801" name="Rectangle 56">
            <a:extLst>
              <a:ext uri="{FF2B5EF4-FFF2-40B4-BE49-F238E27FC236}">
                <a16:creationId xmlns:a16="http://schemas.microsoft.com/office/drawing/2014/main" id="{89F3EC28-6EBF-4436-AD66-F855A4D70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147" y="2194784"/>
            <a:ext cx="1543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CONTRACTS</a:t>
            </a:r>
          </a:p>
        </p:txBody>
      </p:sp>
      <p:sp>
        <p:nvSpPr>
          <p:cNvPr id="31802" name="Rectangle 57">
            <a:extLst>
              <a:ext uri="{FF2B5EF4-FFF2-40B4-BE49-F238E27FC236}">
                <a16:creationId xmlns:a16="http://schemas.microsoft.com/office/drawing/2014/main" id="{4C117B1F-0A62-48CE-BDCB-8503E72E5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747" y="1813784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Customer</a:t>
            </a:r>
          </a:p>
        </p:txBody>
      </p:sp>
      <p:sp>
        <p:nvSpPr>
          <p:cNvPr id="31803" name="Rectangle 58">
            <a:extLst>
              <a:ext uri="{FF2B5EF4-FFF2-40B4-BE49-F238E27FC236}">
                <a16:creationId xmlns:a16="http://schemas.microsoft.com/office/drawing/2014/main" id="{C1594592-1183-4D07-B967-BE849B97E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8547" y="3642584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Product</a:t>
            </a:r>
          </a:p>
        </p:txBody>
      </p:sp>
      <p:sp>
        <p:nvSpPr>
          <p:cNvPr id="31804" name="Rectangle 59">
            <a:extLst>
              <a:ext uri="{FF2B5EF4-FFF2-40B4-BE49-F238E27FC236}">
                <a16:creationId xmlns:a16="http://schemas.microsoft.com/office/drawing/2014/main" id="{B9C1E97B-F048-48F0-8328-76D4173CE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6947" y="4023584"/>
            <a:ext cx="2082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PRODUCT GROUP</a:t>
            </a:r>
          </a:p>
        </p:txBody>
      </p:sp>
      <p:sp>
        <p:nvSpPr>
          <p:cNvPr id="31805" name="Rectangle 60">
            <a:extLst>
              <a:ext uri="{FF2B5EF4-FFF2-40B4-BE49-F238E27FC236}">
                <a16:creationId xmlns:a16="http://schemas.microsoft.com/office/drawing/2014/main" id="{8E075C1E-44C3-4F15-ABFA-4416DB51E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947" y="3413984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PRODUCT LINE</a:t>
            </a:r>
          </a:p>
        </p:txBody>
      </p:sp>
      <p:sp>
        <p:nvSpPr>
          <p:cNvPr id="31806" name="Rectangle 61">
            <a:extLst>
              <a:ext uri="{FF2B5EF4-FFF2-40B4-BE49-F238E27FC236}">
                <a16:creationId xmlns:a16="http://schemas.microsoft.com/office/drawing/2014/main" id="{1BCF9117-5B89-49D4-A29A-3D91DFC9F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947" y="3947384"/>
            <a:ext cx="1866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PRODUCT ITEM</a:t>
            </a:r>
          </a:p>
        </p:txBody>
      </p:sp>
      <p:sp>
        <p:nvSpPr>
          <p:cNvPr id="31807" name="Rectangle 62">
            <a:extLst>
              <a:ext uri="{FF2B5EF4-FFF2-40B4-BE49-F238E27FC236}">
                <a16:creationId xmlns:a16="http://schemas.microsoft.com/office/drawing/2014/main" id="{8FAD4869-BF7C-494D-A9C2-270EDB87B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1547" y="4556984"/>
            <a:ext cx="181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SALES PERSON</a:t>
            </a:r>
          </a:p>
        </p:txBody>
      </p:sp>
      <p:sp>
        <p:nvSpPr>
          <p:cNvPr id="31808" name="Rectangle 63">
            <a:extLst>
              <a:ext uri="{FF2B5EF4-FFF2-40B4-BE49-F238E27FC236}">
                <a16:creationId xmlns:a16="http://schemas.microsoft.com/office/drawing/2014/main" id="{5B6A09B1-B15D-4D74-BC53-55A5DC055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7347" y="5166584"/>
            <a:ext cx="1212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DISTRICT</a:t>
            </a:r>
          </a:p>
        </p:txBody>
      </p:sp>
      <p:sp>
        <p:nvSpPr>
          <p:cNvPr id="31809" name="Rectangle 64">
            <a:extLst>
              <a:ext uri="{FF2B5EF4-FFF2-40B4-BE49-F238E27FC236}">
                <a16:creationId xmlns:a16="http://schemas.microsoft.com/office/drawing/2014/main" id="{8D771617-57E8-4119-ABEE-C0E0D0C94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947" y="5852384"/>
            <a:ext cx="120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DIVISION</a:t>
            </a:r>
          </a:p>
        </p:txBody>
      </p:sp>
      <p:sp>
        <p:nvSpPr>
          <p:cNvPr id="31810" name="Rectangle 65">
            <a:extLst>
              <a:ext uri="{FF2B5EF4-FFF2-40B4-BE49-F238E27FC236}">
                <a16:creationId xmlns:a16="http://schemas.microsoft.com/office/drawing/2014/main" id="{26068A60-0A8B-4601-BA32-78E1672CE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6547" y="6385784"/>
            <a:ext cx="1377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Organization</a:t>
            </a:r>
          </a:p>
        </p:txBody>
      </p:sp>
      <p:sp>
        <p:nvSpPr>
          <p:cNvPr id="31811" name="Rectangle 66">
            <a:extLst>
              <a:ext uri="{FF2B5EF4-FFF2-40B4-BE49-F238E27FC236}">
                <a16:creationId xmlns:a16="http://schemas.microsoft.com/office/drawing/2014/main" id="{6B76945D-C83C-45B1-BA19-78070C18F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1347" y="6385784"/>
            <a:ext cx="1149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Promotion</a:t>
            </a:r>
          </a:p>
        </p:txBody>
      </p:sp>
      <p:sp>
        <p:nvSpPr>
          <p:cNvPr id="31812" name="Rectangle 67">
            <a:extLst>
              <a:ext uri="{FF2B5EF4-FFF2-40B4-BE49-F238E27FC236}">
                <a16:creationId xmlns:a16="http://schemas.microsoft.com/office/drawing/2014/main" id="{1A8EEF74-819E-4277-AA6C-EAA2D504A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2147" y="4328384"/>
            <a:ext cx="717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CITY</a:t>
            </a:r>
          </a:p>
        </p:txBody>
      </p:sp>
      <p:sp>
        <p:nvSpPr>
          <p:cNvPr id="31813" name="Rectangle 68">
            <a:extLst>
              <a:ext uri="{FF2B5EF4-FFF2-40B4-BE49-F238E27FC236}">
                <a16:creationId xmlns:a16="http://schemas.microsoft.com/office/drawing/2014/main" id="{B85DA153-4357-438A-BFC8-42DD7CE9A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147" y="4861784"/>
            <a:ext cx="1289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COUNTRY</a:t>
            </a:r>
          </a:p>
        </p:txBody>
      </p:sp>
      <p:sp>
        <p:nvSpPr>
          <p:cNvPr id="31814" name="Rectangle 69">
            <a:extLst>
              <a:ext uri="{FF2B5EF4-FFF2-40B4-BE49-F238E27FC236}">
                <a16:creationId xmlns:a16="http://schemas.microsoft.com/office/drawing/2014/main" id="{A6C3D230-C37C-41B2-AFBA-64C94B50A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947" y="5623784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REGION</a:t>
            </a:r>
          </a:p>
        </p:txBody>
      </p:sp>
      <p:sp>
        <p:nvSpPr>
          <p:cNvPr id="31815" name="Rectangle 70">
            <a:extLst>
              <a:ext uri="{FF2B5EF4-FFF2-40B4-BE49-F238E27FC236}">
                <a16:creationId xmlns:a16="http://schemas.microsoft.com/office/drawing/2014/main" id="{A96903A0-2565-4B8F-98E4-9F25ECA50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147" y="6233384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Location</a:t>
            </a:r>
          </a:p>
        </p:txBody>
      </p:sp>
      <p:sp>
        <p:nvSpPr>
          <p:cNvPr id="31816" name="Rectangle 71">
            <a:extLst>
              <a:ext uri="{FF2B5EF4-FFF2-40B4-BE49-F238E27FC236}">
                <a16:creationId xmlns:a16="http://schemas.microsoft.com/office/drawing/2014/main" id="{4A8BCE67-240B-4DE7-9CFC-338FBA9E5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947" y="3871184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DAILY</a:t>
            </a:r>
          </a:p>
        </p:txBody>
      </p:sp>
      <p:sp>
        <p:nvSpPr>
          <p:cNvPr id="31817" name="Rectangle 72">
            <a:extLst>
              <a:ext uri="{FF2B5EF4-FFF2-40B4-BE49-F238E27FC236}">
                <a16:creationId xmlns:a16="http://schemas.microsoft.com/office/drawing/2014/main" id="{DF74820D-6CC9-4CC2-AFD8-BAECDD46D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147" y="3871184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QTRLY</a:t>
            </a:r>
          </a:p>
        </p:txBody>
      </p:sp>
      <p:sp>
        <p:nvSpPr>
          <p:cNvPr id="31818" name="Rectangle 73">
            <a:extLst>
              <a:ext uri="{FF2B5EF4-FFF2-40B4-BE49-F238E27FC236}">
                <a16:creationId xmlns:a16="http://schemas.microsoft.com/office/drawing/2014/main" id="{7292E6D9-88EB-4A88-B306-2FAA9D0B4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747" y="3871184"/>
            <a:ext cx="1314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ANNUALY</a:t>
            </a:r>
          </a:p>
        </p:txBody>
      </p:sp>
      <p:sp>
        <p:nvSpPr>
          <p:cNvPr id="31819" name="Rectangle 74">
            <a:extLst>
              <a:ext uri="{FF2B5EF4-FFF2-40B4-BE49-F238E27FC236}">
                <a16:creationId xmlns:a16="http://schemas.microsoft.com/office/drawing/2014/main" id="{6EE94C87-A696-449B-9950-247845B79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147" y="3642584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31820" name="Line 75">
            <a:extLst>
              <a:ext uri="{FF2B5EF4-FFF2-40B4-BE49-F238E27FC236}">
                <a16:creationId xmlns:a16="http://schemas.microsoft.com/office/drawing/2014/main" id="{C5877F0E-E3ED-4A7E-AEF7-CBA96A769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6622" y="3818796"/>
            <a:ext cx="76200" cy="12954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1" name="Line 76">
            <a:extLst>
              <a:ext uri="{FF2B5EF4-FFF2-40B4-BE49-F238E27FC236}">
                <a16:creationId xmlns:a16="http://schemas.microsoft.com/office/drawing/2014/main" id="{CE336727-B7A4-4291-AF0D-720DC169E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2822" y="5114196"/>
            <a:ext cx="3124200" cy="2286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2" name="Line 77">
            <a:extLst>
              <a:ext uri="{FF2B5EF4-FFF2-40B4-BE49-F238E27FC236}">
                <a16:creationId xmlns:a16="http://schemas.microsoft.com/office/drawing/2014/main" id="{13096DFA-6666-46C6-852A-554B59A83A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27022" y="3818796"/>
            <a:ext cx="1447800" cy="15240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3" name="Line 78">
            <a:extLst>
              <a:ext uri="{FF2B5EF4-FFF2-40B4-BE49-F238E27FC236}">
                <a16:creationId xmlns:a16="http://schemas.microsoft.com/office/drawing/2014/main" id="{31F67384-AE20-44D6-BED3-908EF9D5A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2370996"/>
            <a:ext cx="30480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4" name="Line 79">
            <a:extLst>
              <a:ext uri="{FF2B5EF4-FFF2-40B4-BE49-F238E27FC236}">
                <a16:creationId xmlns:a16="http://schemas.microsoft.com/office/drawing/2014/main" id="{FE2A7ECF-091E-49F1-AF5C-263DDC63B2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6622" y="2370996"/>
            <a:ext cx="16002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5" name="Text Box 80">
            <a:extLst>
              <a:ext uri="{FF2B5EF4-FFF2-40B4-BE49-F238E27FC236}">
                <a16:creationId xmlns:a16="http://schemas.microsoft.com/office/drawing/2014/main" id="{0F328BE6-C4CC-4934-9F39-8F5722F5B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422" y="6104797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Each circle is called a </a:t>
            </a:r>
            <a:r>
              <a:rPr lang="en-US" altLang="ru-RU" sz="2000" u="sng">
                <a:solidFill>
                  <a:schemeClr val="folHlink"/>
                </a:solidFill>
              </a:rPr>
              <a:t>footprint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>
            <a:extLst>
              <a:ext uri="{FF2B5EF4-FFF2-40B4-BE49-F238E27FC236}">
                <a16:creationId xmlns:a16="http://schemas.microsoft.com/office/drawing/2014/main" id="{C7EA029C-FA9B-41B1-BEB8-D7DE198A5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7864" y="782972"/>
            <a:ext cx="9459986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FF00"/>
                </a:solidFill>
              </a:rPr>
              <a:t>Design of Data Warehouse: A Business Analysis Framework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CD35176B-2C65-4F72-9FB8-4D4D3C8D3B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6953" y="2046914"/>
            <a:ext cx="9026555" cy="4506286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400" dirty="0"/>
              <a:t>Four views regarding the design of a data warehouse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hlink"/>
                </a:solidFill>
              </a:rPr>
              <a:t>Top-down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allows selection of the relevant information necessary for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hlink"/>
                </a:solidFill>
              </a:rPr>
              <a:t>Data source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exposes the information being captured, stored, and managed by operational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hlink"/>
                </a:solidFill>
              </a:rPr>
              <a:t>Data warehouse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consists of fact tables and dimension tables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hlink"/>
                </a:solidFill>
              </a:rPr>
              <a:t>Business query view</a:t>
            </a:r>
            <a:r>
              <a:rPr lang="en-US" altLang="ru-RU" sz="2400" dirty="0"/>
              <a:t>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sees the perspectives of data in the warehouse from the view of end-user</a:t>
            </a: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371974E1-8E81-4E2A-9BFB-D53DEE1A4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0573831-59C6-4B62-BBF8-2291AC568AFD}" type="slidenum">
              <a:rPr lang="en-US" altLang="ru-RU" sz="1200"/>
              <a:pPr eaLnBrk="1" hangingPunct="1"/>
              <a:t>25</a:t>
            </a:fld>
            <a:endParaRPr lang="en-US" altLang="ru-RU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>
            <a:extLst>
              <a:ext uri="{FF2B5EF4-FFF2-40B4-BE49-F238E27FC236}">
                <a16:creationId xmlns:a16="http://schemas.microsoft.com/office/drawing/2014/main" id="{7717010B-A468-4EAB-8F13-0AFA26DFA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49959" y="791361"/>
            <a:ext cx="8397380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 Design Process 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B8CEFE1-498C-437A-AD61-18FE130479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2063692"/>
            <a:ext cx="8833607" cy="4489508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Top-down, bottom-up approaches or a combination</a:t>
            </a:r>
            <a:r>
              <a:rPr lang="en-US" altLang="ru-RU" sz="2000" dirty="0"/>
              <a:t> of both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/>
              <a:t>Top-down</a:t>
            </a:r>
            <a:r>
              <a:rPr lang="en-US" altLang="ru-RU" sz="2000" dirty="0"/>
              <a:t>: Starts with overall design and planning (mature)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/>
              <a:t>Bottom-up</a:t>
            </a:r>
            <a:r>
              <a:rPr lang="en-US" altLang="ru-RU" sz="2000" dirty="0"/>
              <a:t>: Starts with experiments and prototypes (rapid)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From software engineering point of view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/>
              <a:t>Waterfal</a:t>
            </a:r>
            <a:r>
              <a:rPr lang="en-US" altLang="ru-RU" sz="2000" dirty="0"/>
              <a:t>l: structured and systematic analysis at each step before proceeding to the next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/>
              <a:t>Spiral</a:t>
            </a:r>
            <a:r>
              <a:rPr lang="en-US" altLang="ru-RU" sz="2000" dirty="0"/>
              <a:t>:  rapid generation of increasingly functional systems, short turn around time, quick turn around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Typical data warehouse design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Choose a </a:t>
            </a:r>
            <a:r>
              <a:rPr lang="en-US" altLang="ru-RU" sz="2000" dirty="0">
                <a:solidFill>
                  <a:schemeClr val="folHlink"/>
                </a:solidFill>
              </a:rPr>
              <a:t>business process</a:t>
            </a:r>
            <a:r>
              <a:rPr lang="en-US" altLang="ru-RU" sz="2000" dirty="0"/>
              <a:t> to model, e.g., orders, invoices, etc.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Choose the </a:t>
            </a:r>
            <a:r>
              <a:rPr lang="en-US" altLang="ru-RU" sz="2000" i="1" u="sng" dirty="0">
                <a:solidFill>
                  <a:schemeClr val="folHlink"/>
                </a:solidFill>
              </a:rPr>
              <a:t>grain</a:t>
            </a:r>
            <a:r>
              <a:rPr lang="en-US" altLang="ru-RU" sz="2000" dirty="0">
                <a:solidFill>
                  <a:schemeClr val="folHlink"/>
                </a:solidFill>
              </a:rPr>
              <a:t> (</a:t>
            </a:r>
            <a:r>
              <a:rPr lang="en-US" altLang="ru-RU" sz="2000" i="1" dirty="0">
                <a:solidFill>
                  <a:schemeClr val="folHlink"/>
                </a:solidFill>
              </a:rPr>
              <a:t>atomic level of data</a:t>
            </a:r>
            <a:r>
              <a:rPr lang="en-US" altLang="ru-RU" sz="2000" dirty="0">
                <a:solidFill>
                  <a:schemeClr val="folHlink"/>
                </a:solidFill>
              </a:rPr>
              <a:t>)</a:t>
            </a:r>
            <a:r>
              <a:rPr lang="en-US" altLang="ru-RU" sz="2000" dirty="0"/>
              <a:t> of the business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Choose the </a:t>
            </a:r>
            <a:r>
              <a:rPr lang="en-US" altLang="ru-RU" sz="2000" dirty="0">
                <a:solidFill>
                  <a:schemeClr val="folHlink"/>
                </a:solidFill>
              </a:rPr>
              <a:t>dimensions</a:t>
            </a:r>
            <a:r>
              <a:rPr lang="en-US" altLang="ru-RU" sz="2000" dirty="0"/>
              <a:t> that will apply to each fact table record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Choose the </a:t>
            </a:r>
            <a:r>
              <a:rPr lang="en-US" altLang="ru-RU" sz="2000" dirty="0">
                <a:solidFill>
                  <a:schemeClr val="folHlink"/>
                </a:solidFill>
              </a:rPr>
              <a:t>measure</a:t>
            </a:r>
            <a:r>
              <a:rPr lang="en-US" altLang="ru-RU" sz="2000" dirty="0"/>
              <a:t> that will populate each fact table record</a:t>
            </a:r>
          </a:p>
        </p:txBody>
      </p:sp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E77959AF-56C8-404A-ACFB-C55A9B05D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7C67428-7C62-447D-A3FF-582868D5B0DB}" type="slidenum">
              <a:rPr lang="en-US" altLang="ru-RU" sz="1200"/>
              <a:pPr eaLnBrk="1" hangingPunct="1"/>
              <a:t>26</a:t>
            </a:fld>
            <a:endParaRPr lang="en-US" altLang="ru-RU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>
            <a:extLst>
              <a:ext uri="{FF2B5EF4-FFF2-40B4-BE49-F238E27FC236}">
                <a16:creationId xmlns:a16="http://schemas.microsoft.com/office/drawing/2014/main" id="{93AC9441-1C94-42F1-B986-5B985CD34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0873" y="661986"/>
            <a:ext cx="9878037" cy="9906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 Development: A Recommended Approach</a:t>
            </a: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7EF10420-632D-4DCB-A6BF-E2876A89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44AE0C6-D59C-4546-905F-49F67730BAD9}" type="slidenum">
              <a:rPr lang="en-US" altLang="ru-RU" sz="1200"/>
              <a:pPr eaLnBrk="1" hangingPunct="1"/>
              <a:t>27</a:t>
            </a:fld>
            <a:endParaRPr lang="en-US" altLang="ru-RU" sz="1200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51ED188-64CA-4049-9C56-1BD26962E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019800"/>
            <a:ext cx="7772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68BDB86-1CB9-40E0-8E80-6FD2C56C1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019801"/>
            <a:ext cx="6356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800" b="1">
                <a:latin typeface="Times New Roman" panose="02020603050405020304" pitchFamily="18" charset="0"/>
              </a:rPr>
              <a:t>Define a high-level corporate data model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A8D6124A-8E4E-4CA8-A5D5-3325F57A3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71" name="Text Box 6">
            <a:extLst>
              <a:ext uri="{FF2B5EF4-FFF2-40B4-BE49-F238E27FC236}">
                <a16:creationId xmlns:a16="http://schemas.microsoft.com/office/drawing/2014/main" id="{A0396B1F-90DE-4D80-A7F0-17594C471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3886201"/>
            <a:ext cx="108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b="1">
                <a:latin typeface="Times New Roman" panose="02020603050405020304" pitchFamily="18" charset="0"/>
              </a:rPr>
              <a:t>Data Mart</a:t>
            </a:r>
          </a:p>
        </p:txBody>
      </p:sp>
      <p:sp>
        <p:nvSpPr>
          <p:cNvPr id="36872" name="Line 7">
            <a:extLst>
              <a:ext uri="{FF2B5EF4-FFF2-40B4-BE49-F238E27FC236}">
                <a16:creationId xmlns:a16="http://schemas.microsoft.com/office/drawing/2014/main" id="{A15EA82C-8C4C-484A-9457-87AA1614F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3" name="Line 8">
            <a:extLst>
              <a:ext uri="{FF2B5EF4-FFF2-40B4-BE49-F238E27FC236}">
                <a16:creationId xmlns:a16="http://schemas.microsoft.com/office/drawing/2014/main" id="{7187E4DF-2D57-4D86-BF53-0372B29ED6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Rectangle 9">
            <a:extLst>
              <a:ext uri="{FF2B5EF4-FFF2-40B4-BE49-F238E27FC236}">
                <a16:creationId xmlns:a16="http://schemas.microsoft.com/office/drawing/2014/main" id="{BC52E6D5-72FB-4297-BE1F-B71C85664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75" name="Text Box 10">
            <a:extLst>
              <a:ext uri="{FF2B5EF4-FFF2-40B4-BE49-F238E27FC236}">
                <a16:creationId xmlns:a16="http://schemas.microsoft.com/office/drawing/2014/main" id="{F5909E8E-88CF-436C-98DA-AD13FA5DA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1" y="3886201"/>
            <a:ext cx="108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b="1">
                <a:latin typeface="Times New Roman" panose="02020603050405020304" pitchFamily="18" charset="0"/>
              </a:rPr>
              <a:t>Data Mart</a:t>
            </a:r>
          </a:p>
        </p:txBody>
      </p:sp>
      <p:sp>
        <p:nvSpPr>
          <p:cNvPr id="36876" name="Line 11">
            <a:extLst>
              <a:ext uri="{FF2B5EF4-FFF2-40B4-BE49-F238E27FC236}">
                <a16:creationId xmlns:a16="http://schemas.microsoft.com/office/drawing/2014/main" id="{95FDC726-DDB3-404B-8B26-4670537AF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Line 12">
            <a:extLst>
              <a:ext uri="{FF2B5EF4-FFF2-40B4-BE49-F238E27FC236}">
                <a16:creationId xmlns:a16="http://schemas.microsoft.com/office/drawing/2014/main" id="{8F38CF8D-B865-490C-9DB3-105F8A326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8" name="Line 13">
            <a:extLst>
              <a:ext uri="{FF2B5EF4-FFF2-40B4-BE49-F238E27FC236}">
                <a16:creationId xmlns:a16="http://schemas.microsoft.com/office/drawing/2014/main" id="{6CD50312-884E-4844-87E7-DD8E0A5DE9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9" name="Line 14">
            <a:extLst>
              <a:ext uri="{FF2B5EF4-FFF2-40B4-BE49-F238E27FC236}">
                <a16:creationId xmlns:a16="http://schemas.microsoft.com/office/drawing/2014/main" id="{B26C8DD6-F66A-4072-B7F8-4DE228F119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0" name="Rectangle 15">
            <a:extLst>
              <a:ext uri="{FF2B5EF4-FFF2-40B4-BE49-F238E27FC236}">
                <a16:creationId xmlns:a16="http://schemas.microsoft.com/office/drawing/2014/main" id="{B01AD7E7-B07F-4789-9A31-DA92DD8B1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09800"/>
            <a:ext cx="175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1" name="Rectangle 16">
            <a:extLst>
              <a:ext uri="{FF2B5EF4-FFF2-40B4-BE49-F238E27FC236}">
                <a16:creationId xmlns:a16="http://schemas.microsoft.com/office/drawing/2014/main" id="{70EE7E53-5281-4B30-8C79-9A73673B8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657600"/>
            <a:ext cx="1981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2" name="Rectangle 17">
            <a:extLst>
              <a:ext uri="{FF2B5EF4-FFF2-40B4-BE49-F238E27FC236}">
                <a16:creationId xmlns:a16="http://schemas.microsoft.com/office/drawing/2014/main" id="{AF0C1444-8F97-4617-80C1-52452D052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447800"/>
            <a:ext cx="2438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3" name="Line 18">
            <a:extLst>
              <a:ext uri="{FF2B5EF4-FFF2-40B4-BE49-F238E27FC236}">
                <a16:creationId xmlns:a16="http://schemas.microsoft.com/office/drawing/2014/main" id="{128ECCD1-ED79-464A-A64F-09CA6C130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4" name="Line 19">
            <a:extLst>
              <a:ext uri="{FF2B5EF4-FFF2-40B4-BE49-F238E27FC236}">
                <a16:creationId xmlns:a16="http://schemas.microsoft.com/office/drawing/2014/main" id="{88B0B73E-BFBE-43CE-90F9-4FC260B24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67000"/>
            <a:ext cx="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5" name="Line 20">
            <a:extLst>
              <a:ext uri="{FF2B5EF4-FFF2-40B4-BE49-F238E27FC236}">
                <a16:creationId xmlns:a16="http://schemas.microsoft.com/office/drawing/2014/main" id="{477741AD-0BB6-4D35-97E0-6C76E21C8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6" name="Line 21">
            <a:extLst>
              <a:ext uri="{FF2B5EF4-FFF2-40B4-BE49-F238E27FC236}">
                <a16:creationId xmlns:a16="http://schemas.microsoft.com/office/drawing/2014/main" id="{140D0C82-8923-4786-99E7-22CB1C690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7" name="Line 22">
            <a:extLst>
              <a:ext uri="{FF2B5EF4-FFF2-40B4-BE49-F238E27FC236}">
                <a16:creationId xmlns:a16="http://schemas.microsoft.com/office/drawing/2014/main" id="{43ADD7CC-36AB-4AB0-AFA1-C08123296F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00400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8" name="Line 23">
            <a:extLst>
              <a:ext uri="{FF2B5EF4-FFF2-40B4-BE49-F238E27FC236}">
                <a16:creationId xmlns:a16="http://schemas.microsoft.com/office/drawing/2014/main" id="{00CFFA81-EDA6-49D8-9B9F-13B5C2203E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1981200"/>
            <a:ext cx="2057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9" name="Line 24">
            <a:extLst>
              <a:ext uri="{FF2B5EF4-FFF2-40B4-BE49-F238E27FC236}">
                <a16:creationId xmlns:a16="http://schemas.microsoft.com/office/drawing/2014/main" id="{9F4F1BAE-B6E2-4F4F-995A-0A402F4069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3200400"/>
            <a:ext cx="762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0" name="Line 25">
            <a:extLst>
              <a:ext uri="{FF2B5EF4-FFF2-40B4-BE49-F238E27FC236}">
                <a16:creationId xmlns:a16="http://schemas.microsoft.com/office/drawing/2014/main" id="{AD885A7D-359B-434C-8F7C-ECA9A6BDB7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1000" y="49530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1" name="Line 26">
            <a:extLst>
              <a:ext uri="{FF2B5EF4-FFF2-40B4-BE49-F238E27FC236}">
                <a16:creationId xmlns:a16="http://schemas.microsoft.com/office/drawing/2014/main" id="{3A799010-8514-42F8-9F5B-3D8B6CB485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26670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2" name="Text Box 27">
            <a:extLst>
              <a:ext uri="{FF2B5EF4-FFF2-40B4-BE49-F238E27FC236}">
                <a16:creationId xmlns:a16="http://schemas.microsoft.com/office/drawing/2014/main" id="{52FBD0C4-50F4-44AB-89D3-941C19F43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09801"/>
            <a:ext cx="1905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b="1">
                <a:latin typeface="Times New Roman" panose="02020603050405020304" pitchFamily="18" charset="0"/>
              </a:rPr>
              <a:t>Distributed Data Marts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36893" name="Rectangle 28">
            <a:extLst>
              <a:ext uri="{FF2B5EF4-FFF2-40B4-BE49-F238E27FC236}">
                <a16:creationId xmlns:a16="http://schemas.microsoft.com/office/drawing/2014/main" id="{F2E91A99-1B63-496C-AD5D-01F1CCB89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676401"/>
            <a:ext cx="2362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b="1">
                <a:latin typeface="Times New Roman" panose="02020603050405020304" pitchFamily="18" charset="0"/>
              </a:rPr>
              <a:t>Multi-Tier Data Warehouse</a:t>
            </a:r>
            <a:endParaRPr lang="en-US" altLang="ru-RU" sz="2000" b="1">
              <a:latin typeface="Times New Roman" panose="02020603050405020304" pitchFamily="18" charset="0"/>
            </a:endParaRPr>
          </a:p>
        </p:txBody>
      </p:sp>
      <p:sp>
        <p:nvSpPr>
          <p:cNvPr id="36894" name="Rectangle 29">
            <a:extLst>
              <a:ext uri="{FF2B5EF4-FFF2-40B4-BE49-F238E27FC236}">
                <a16:creationId xmlns:a16="http://schemas.microsoft.com/office/drawing/2014/main" id="{9FF9A03B-0D83-4D71-AFDC-98B1FB5B9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733801"/>
            <a:ext cx="175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b="1">
                <a:latin typeface="Times New Roman" panose="02020603050405020304" pitchFamily="18" charset="0"/>
              </a:rPr>
              <a:t>Enterprise Data Warehouse</a:t>
            </a:r>
          </a:p>
        </p:txBody>
      </p:sp>
      <p:sp>
        <p:nvSpPr>
          <p:cNvPr id="36895" name="Text Box 30">
            <a:extLst>
              <a:ext uri="{FF2B5EF4-FFF2-40B4-BE49-F238E27FC236}">
                <a16:creationId xmlns:a16="http://schemas.microsoft.com/office/drawing/2014/main" id="{EE754490-E28E-4D4E-AED9-2E935931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334001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1800" b="1">
                <a:latin typeface="Times New Roman" panose="02020603050405020304" pitchFamily="18" charset="0"/>
              </a:rPr>
              <a:t>Model refinement</a:t>
            </a:r>
            <a:endParaRPr lang="en-US" altLang="ru-RU" sz="2000" b="1">
              <a:latin typeface="Times New Roman" panose="02020603050405020304" pitchFamily="18" charset="0"/>
            </a:endParaRPr>
          </a:p>
        </p:txBody>
      </p:sp>
      <p:sp>
        <p:nvSpPr>
          <p:cNvPr id="36896" name="Rectangle 31">
            <a:extLst>
              <a:ext uri="{FF2B5EF4-FFF2-40B4-BE49-F238E27FC236}">
                <a16:creationId xmlns:a16="http://schemas.microsoft.com/office/drawing/2014/main" id="{97C1A4FD-2B5A-4285-B2AF-AB6539180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334001"/>
            <a:ext cx="193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b="1">
                <a:latin typeface="Times New Roman" panose="02020603050405020304" pitchFamily="18" charset="0"/>
              </a:rPr>
              <a:t>Model refinement</a:t>
            </a:r>
            <a:endParaRPr lang="en-US" altLang="ru-RU" sz="20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>
            <a:extLst>
              <a:ext uri="{FF2B5EF4-FFF2-40B4-BE49-F238E27FC236}">
                <a16:creationId xmlns:a16="http://schemas.microsoft.com/office/drawing/2014/main" id="{7B21EEB7-DC74-473A-A7E1-81C4AFE4A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793" y="622389"/>
            <a:ext cx="10353761" cy="1034642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 Usage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42B7086-7E84-4295-B6D8-06E1CC4FA3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6680" y="1946246"/>
            <a:ext cx="8917496" cy="4723001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ru-RU" sz="2000" dirty="0"/>
              <a:t>Three kinds of data warehouse applications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000" dirty="0">
                <a:solidFill>
                  <a:schemeClr val="hlink"/>
                </a:solidFill>
              </a:rPr>
              <a:t>Information processing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supports querying, basic statistical analysis, and reporting using crosstabs, tables, charts and graphs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000" dirty="0">
                <a:solidFill>
                  <a:schemeClr val="hlink"/>
                </a:solidFill>
              </a:rPr>
              <a:t>Analytical processing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multidimensional analysis of data warehouse data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supports basic OLAP operations, slice-dice, drilling, pivoting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000" dirty="0">
                <a:solidFill>
                  <a:schemeClr val="hlink"/>
                </a:solidFill>
              </a:rPr>
              <a:t>Data mining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knowledge discovery from hidden patterns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supports associations, constructing analytical models, performing classification and prediction, and presenting the mining results using visualization tools</a:t>
            </a: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5F2D00FD-CA81-41F1-A972-62AD3760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5293B0F-7A65-466A-9A18-88CBACAD7AE6}" type="slidenum">
              <a:rPr lang="en-US" altLang="ru-RU" sz="1200"/>
              <a:pPr eaLnBrk="1" hangingPunct="1"/>
              <a:t>28</a:t>
            </a:fld>
            <a:endParaRPr lang="en-US" altLang="ru-RU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>
            <a:extLst>
              <a:ext uri="{FF2B5EF4-FFF2-40B4-BE49-F238E27FC236}">
                <a16:creationId xmlns:a16="http://schemas.microsoft.com/office/drawing/2014/main" id="{15EB9842-44D6-4650-96BF-AB161E54B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4519" y="935374"/>
            <a:ext cx="8593822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Efficient Data Cube Computation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3EBDE1B-BA39-4734-A1B8-95FC47C7A7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9689" y="1848217"/>
            <a:ext cx="8001698" cy="5009783"/>
          </a:xfrm>
          <a:noFill/>
        </p:spPr>
        <p:txBody>
          <a:bodyPr vert="horz" lIns="92075" tIns="46038" rIns="92075" bIns="46038" rtlCol="0" anchor="ctr">
            <a:normAutofit fontScale="925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400" dirty="0"/>
              <a:t>Data cube can be viewed as a lattice of cuboids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/>
              <a:t>The bottom-most cuboid is the base cuboid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/>
              <a:t>The top-most cuboid (apex) contains only one cell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folHlink"/>
                </a:solidFill>
              </a:rPr>
              <a:t>How many cuboids</a:t>
            </a:r>
            <a:r>
              <a:rPr lang="en-US" altLang="ru-RU" sz="2400" dirty="0"/>
              <a:t> in an n-dimensional cube with L levels?</a:t>
            </a:r>
          </a:p>
          <a:p>
            <a:pPr lvl="1" eaLnBrk="1" hangingPunct="1">
              <a:lnSpc>
                <a:spcPct val="110000"/>
              </a:lnSpc>
            </a:pPr>
            <a:endParaRPr lang="en-US" altLang="ru-RU" sz="2400" dirty="0"/>
          </a:p>
          <a:p>
            <a:pPr eaLnBrk="1" hangingPunct="1">
              <a:lnSpc>
                <a:spcPct val="110000"/>
              </a:lnSpc>
            </a:pPr>
            <a:r>
              <a:rPr lang="en-US" altLang="ru-RU" sz="2400" dirty="0"/>
              <a:t>Materialization of data cube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/>
              <a:t>Materialize </a:t>
            </a:r>
            <a:r>
              <a:rPr lang="en-US" altLang="ru-RU" sz="2400" u="sng" dirty="0"/>
              <a:t>every</a:t>
            </a:r>
            <a:r>
              <a:rPr lang="en-US" altLang="ru-RU" sz="2400" dirty="0"/>
              <a:t> (cuboid) (</a:t>
            </a:r>
            <a:r>
              <a:rPr lang="en-US" altLang="ru-RU" sz="2400" b="1" dirty="0"/>
              <a:t>full materialization</a:t>
            </a:r>
            <a:r>
              <a:rPr lang="en-US" altLang="ru-RU" sz="2400" dirty="0"/>
              <a:t>), </a:t>
            </a:r>
            <a:r>
              <a:rPr lang="en-US" altLang="ru-RU" sz="2400" u="sng" dirty="0"/>
              <a:t>none </a:t>
            </a:r>
            <a:r>
              <a:rPr lang="en-US" altLang="ru-RU" sz="2400" dirty="0"/>
              <a:t>(</a:t>
            </a:r>
            <a:r>
              <a:rPr lang="en-US" altLang="ru-RU" sz="2400" b="1" dirty="0"/>
              <a:t>no materialization</a:t>
            </a:r>
            <a:r>
              <a:rPr lang="en-US" altLang="ru-RU" sz="2400" dirty="0"/>
              <a:t>), or </a:t>
            </a:r>
            <a:r>
              <a:rPr lang="en-US" altLang="ru-RU" sz="2400" u="sng" dirty="0">
                <a:solidFill>
                  <a:schemeClr val="hlink"/>
                </a:solidFill>
              </a:rPr>
              <a:t>some (</a:t>
            </a:r>
            <a:r>
              <a:rPr lang="en-US" altLang="ru-RU" sz="2400" b="1" u="sng" dirty="0">
                <a:solidFill>
                  <a:schemeClr val="hlink"/>
                </a:solidFill>
              </a:rPr>
              <a:t>partial materialization</a:t>
            </a:r>
            <a:r>
              <a:rPr lang="en-US" altLang="ru-RU" sz="2400" u="sng" dirty="0">
                <a:solidFill>
                  <a:schemeClr val="hlink"/>
                </a:solidFill>
              </a:rPr>
              <a:t>)</a:t>
            </a:r>
            <a:endParaRPr lang="en-US" altLang="ru-RU" sz="24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/>
              <a:t>Selection of which cuboids to materialize</a:t>
            </a:r>
          </a:p>
          <a:p>
            <a:pPr marL="1085850" lvl="2">
              <a:lnSpc>
                <a:spcPct val="110000"/>
              </a:lnSpc>
            </a:pPr>
            <a:r>
              <a:rPr lang="en-US" altLang="ru-RU" dirty="0"/>
              <a:t>Based on size, sharing, access frequency, etc.</a:t>
            </a:r>
          </a:p>
        </p:txBody>
      </p:sp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0034EC7D-6D00-4125-8691-E23AA422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6A87687-508F-44DE-ABDF-4943D06E7E78}" type="slidenum">
              <a:rPr lang="en-US" altLang="ru-RU" sz="1200"/>
              <a:pPr eaLnBrk="1" hangingPunct="1"/>
              <a:t>29</a:t>
            </a:fld>
            <a:endParaRPr lang="en-US" altLang="ru-RU" sz="1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5" name="Object 4">
                <a:extLst>
                  <a:ext uri="{FF2B5EF4-FFF2-40B4-BE49-F238E27FC236}">
                    <a16:creationId xmlns:a16="http://schemas.microsoft.com/office/drawing/2014/main" id="{CBD7C595-B3CC-4FDA-A039-869B38869B13}"/>
                  </a:ext>
                </a:extLst>
              </p:cNvPr>
              <p:cNvSpPr txBox="1"/>
              <p:nvPr/>
            </p:nvSpPr>
            <p:spPr bwMode="auto">
              <a:xfrm>
                <a:off x="1753299" y="3896687"/>
                <a:ext cx="213360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ru-RU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ru-RU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ru-RU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0965" name="Object 4">
                <a:extLst>
                  <a:ext uri="{FF2B5EF4-FFF2-40B4-BE49-F238E27FC236}">
                    <a16:creationId xmlns:a16="http://schemas.microsoft.com/office/drawing/2014/main" id="{CBD7C595-B3CC-4FDA-A039-869B38869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3299" y="3896687"/>
                <a:ext cx="2133600" cy="685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0BA8A501-BE43-42C3-BF45-8DA82800C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Warehouse—Subject-Oriented</a:t>
            </a:r>
            <a:endParaRPr lang="en-US" altLang="ru-RU" sz="3200" dirty="0">
              <a:solidFill>
                <a:srgbClr val="FFFF00"/>
              </a:solidFill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420C37F-28DF-45C3-9193-2B6B34DEF4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443" y="1524001"/>
            <a:ext cx="10006411" cy="5162025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800" dirty="0"/>
              <a:t>Organized around major subjects, such as </a:t>
            </a:r>
            <a:r>
              <a:rPr lang="en-US" altLang="ru-RU" sz="2800" dirty="0">
                <a:solidFill>
                  <a:schemeClr val="hlink"/>
                </a:solidFill>
              </a:rPr>
              <a:t>customer, product, sales</a:t>
            </a:r>
            <a:endParaRPr lang="en-US" altLang="ru-RU" sz="2800" dirty="0"/>
          </a:p>
          <a:p>
            <a:pPr eaLnBrk="1" hangingPunct="1">
              <a:lnSpc>
                <a:spcPct val="130000"/>
              </a:lnSpc>
            </a:pPr>
            <a:r>
              <a:rPr lang="en-US" altLang="ru-RU" sz="2800" dirty="0"/>
              <a:t>Focusing on the modeling and analysis of data for decision makers, not on daily operations or transaction processing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800" dirty="0"/>
              <a:t>Provide </a:t>
            </a:r>
            <a:r>
              <a:rPr lang="en-US" altLang="ru-RU" sz="2800" dirty="0">
                <a:solidFill>
                  <a:schemeClr val="hlink"/>
                </a:solidFill>
              </a:rPr>
              <a:t>a simple and concise</a:t>
            </a:r>
            <a:r>
              <a:rPr lang="en-US" altLang="ru-RU" sz="2800" dirty="0"/>
              <a:t> view around particular subject issues by </a:t>
            </a:r>
            <a:r>
              <a:rPr lang="en-US" altLang="ru-RU" sz="2800" dirty="0">
                <a:solidFill>
                  <a:schemeClr val="hlink"/>
                </a:solidFill>
              </a:rPr>
              <a:t>excluding data that are not useful in the decision support process</a:t>
            </a:r>
            <a:endParaRPr lang="en-US" altLang="ru-RU" sz="2800" dirty="0"/>
          </a:p>
        </p:txBody>
      </p:sp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0E0943EF-D1B6-450D-87EA-88502F55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892CB1F-D279-4C93-98F7-394566129F0C}" type="slidenum">
              <a:rPr lang="en-US" altLang="ru-RU" sz="1200"/>
              <a:pPr eaLnBrk="1" hangingPunct="1"/>
              <a:t>3</a:t>
            </a:fld>
            <a:endParaRPr lang="en-US" altLang="ru-RU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>
            <a:extLst>
              <a:ext uri="{FF2B5EF4-FFF2-40B4-BE49-F238E27FC236}">
                <a16:creationId xmlns:a16="http://schemas.microsoft.com/office/drawing/2014/main" id="{DF597D3C-BB98-40F7-91BA-320AF3AB6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813739"/>
            <a:ext cx="10353761" cy="670683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The “Compute Cube” Operator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DDA5C116-EDF5-4B76-B8EB-3D996981A0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905000"/>
            <a:ext cx="9067800" cy="4794899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en-US" altLang="ru-RU" sz="2000" dirty="0"/>
              <a:t>Cube definition and computation in DMQL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en-US" altLang="ru-RU" sz="2000" dirty="0">
                <a:solidFill>
                  <a:schemeClr val="hlink"/>
                </a:solidFill>
              </a:rPr>
              <a:t>define cube </a:t>
            </a:r>
            <a:r>
              <a:rPr lang="en-US" altLang="ru-RU" sz="2000" dirty="0"/>
              <a:t>sales [item, city, year]: sum (</a:t>
            </a:r>
            <a:r>
              <a:rPr lang="en-US" altLang="ru-RU" sz="2000" dirty="0" err="1"/>
              <a:t>sales_in_dollars</a:t>
            </a:r>
            <a:r>
              <a:rPr lang="en-US" altLang="ru-RU" sz="2000" dirty="0"/>
              <a:t>)</a:t>
            </a:r>
            <a:endParaRPr lang="en-US" altLang="ru-RU" sz="2000" dirty="0">
              <a:solidFill>
                <a:schemeClr val="hlink"/>
              </a:solidFill>
            </a:endParaRPr>
          </a:p>
          <a:p>
            <a:pPr lvl="2" algn="just">
              <a:spcAft>
                <a:spcPts val="600"/>
              </a:spcAft>
              <a:buNone/>
            </a:pPr>
            <a:r>
              <a:rPr lang="en-US" altLang="ru-RU" sz="2000" dirty="0">
                <a:solidFill>
                  <a:schemeClr val="hlink"/>
                </a:solidFill>
              </a:rPr>
              <a:t>compute cube</a:t>
            </a:r>
            <a:r>
              <a:rPr lang="en-US" altLang="ru-RU" sz="2000" dirty="0"/>
              <a:t> sales</a:t>
            </a:r>
          </a:p>
          <a:p>
            <a:pPr algn="just">
              <a:spcAft>
                <a:spcPts val="600"/>
              </a:spcAft>
            </a:pPr>
            <a:r>
              <a:rPr lang="en-US" altLang="ru-RU" sz="2000" dirty="0"/>
              <a:t>Transform it into a SQL-like language (with a new operator </a:t>
            </a:r>
            <a:r>
              <a:rPr lang="en-US" altLang="ru-RU" sz="2000" dirty="0">
                <a:solidFill>
                  <a:schemeClr val="hlink"/>
                </a:solidFill>
              </a:rPr>
              <a:t>cube by</a:t>
            </a:r>
            <a:r>
              <a:rPr lang="en-US" altLang="ru-RU" sz="2000" dirty="0"/>
              <a:t>, introduced by Gray et al.’96)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en-US" altLang="ru-RU" sz="2000" dirty="0"/>
              <a:t>SELECT item, city, year, SUM (amount)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en-US" altLang="ru-RU" sz="2000" dirty="0"/>
              <a:t>FROM SALES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dirty="0">
                <a:solidFill>
                  <a:schemeClr val="hlink"/>
                </a:solidFill>
              </a:rPr>
              <a:t>CUBE BY</a:t>
            </a:r>
            <a:r>
              <a:rPr lang="en-US" altLang="ru-RU" sz="2000" dirty="0"/>
              <a:t> item, city, year</a:t>
            </a:r>
            <a:endParaRPr lang="en-US" altLang="ru-RU" sz="2000" i="1" dirty="0"/>
          </a:p>
          <a:p>
            <a:pPr algn="just" eaLnBrk="1" hangingPunct="1"/>
            <a:r>
              <a:rPr lang="en-US" altLang="ru-RU" sz="2000" dirty="0"/>
              <a:t>Need compute the following Group-</a:t>
            </a:r>
            <a:r>
              <a:rPr lang="en-US" altLang="ru-RU" sz="2000" dirty="0" err="1"/>
              <a:t>Bys</a:t>
            </a:r>
            <a:r>
              <a:rPr lang="en-US" altLang="ru-RU" sz="2000" i="1" dirty="0"/>
              <a:t> 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i="1" dirty="0">
                <a:solidFill>
                  <a:schemeClr val="hlink"/>
                </a:solidFill>
              </a:rPr>
              <a:t>(</a:t>
            </a:r>
            <a:r>
              <a:rPr lang="en-US" altLang="ru-RU" sz="2000" i="1" dirty="0">
                <a:solidFill>
                  <a:srgbClr val="FF3300"/>
                </a:solidFill>
              </a:rPr>
              <a:t>date, product, customer),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i="1" dirty="0">
                <a:solidFill>
                  <a:srgbClr val="FF3300"/>
                </a:solidFill>
              </a:rPr>
              <a:t>(</a:t>
            </a:r>
            <a:r>
              <a:rPr lang="en-US" altLang="ru-RU" sz="2000" i="1" dirty="0" err="1">
                <a:solidFill>
                  <a:srgbClr val="FF3300"/>
                </a:solidFill>
              </a:rPr>
              <a:t>date,product</a:t>
            </a:r>
            <a:r>
              <a:rPr lang="en-US" altLang="ru-RU" sz="2000" i="1" dirty="0">
                <a:solidFill>
                  <a:srgbClr val="FF3300"/>
                </a:solidFill>
              </a:rPr>
              <a:t>),(date, customer), (product, customer),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i="1" dirty="0">
                <a:solidFill>
                  <a:srgbClr val="FF3300"/>
                </a:solidFill>
              </a:rPr>
              <a:t>(date), (product), (customer)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i="1" dirty="0">
                <a:solidFill>
                  <a:srgbClr val="FF3300"/>
                </a:solidFill>
              </a:rPr>
              <a:t>() </a:t>
            </a:r>
            <a:endParaRPr lang="en-US" altLang="ru-RU" sz="2000" dirty="0">
              <a:solidFill>
                <a:srgbClr val="FF3300"/>
              </a:solidFill>
            </a:endParaRPr>
          </a:p>
        </p:txBody>
      </p:sp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92649D32-2BF0-4F44-9673-8898739E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B2D3FB3-3755-4B3D-9F58-F9885EC974BA}" type="slidenum">
              <a:rPr lang="en-US" altLang="ru-RU" sz="1200"/>
              <a:pPr eaLnBrk="1" hangingPunct="1"/>
              <a:t>30</a:t>
            </a:fld>
            <a:endParaRPr lang="en-US" altLang="ru-RU" sz="1200"/>
          </a:p>
        </p:txBody>
      </p:sp>
      <p:grpSp>
        <p:nvGrpSpPr>
          <p:cNvPr id="41989" name="Group 24">
            <a:extLst>
              <a:ext uri="{FF2B5EF4-FFF2-40B4-BE49-F238E27FC236}">
                <a16:creationId xmlns:a16="http://schemas.microsoft.com/office/drawing/2014/main" id="{76ABD800-009D-46F3-92D9-A6C73C47C5F3}"/>
              </a:ext>
            </a:extLst>
          </p:cNvPr>
          <p:cNvGrpSpPr>
            <a:grpSpLocks/>
          </p:cNvGrpSpPr>
          <p:nvPr/>
        </p:nvGrpSpPr>
        <p:grpSpPr bwMode="auto">
          <a:xfrm>
            <a:off x="6747312" y="3429000"/>
            <a:ext cx="3987800" cy="3094038"/>
            <a:chOff x="3056" y="2160"/>
            <a:chExt cx="2512" cy="1949"/>
          </a:xfrm>
        </p:grpSpPr>
        <p:sp>
          <p:nvSpPr>
            <p:cNvPr id="41990" name="Line 4">
              <a:extLst>
                <a:ext uri="{FF2B5EF4-FFF2-40B4-BE49-F238E27FC236}">
                  <a16:creationId xmlns:a16="http://schemas.microsoft.com/office/drawing/2014/main" id="{9A151AD8-7573-4246-AE8B-577982AB6C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6" y="3408"/>
              <a:ext cx="672" cy="480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1" name="Line 5">
              <a:extLst>
                <a:ext uri="{FF2B5EF4-FFF2-40B4-BE49-F238E27FC236}">
                  <a16:creationId xmlns:a16="http://schemas.microsoft.com/office/drawing/2014/main" id="{D50D35C6-66DA-4904-BB1C-C6A116D8E8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76" y="3384"/>
              <a:ext cx="1" cy="528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2" name="Freeform 6">
              <a:extLst>
                <a:ext uri="{FF2B5EF4-FFF2-40B4-BE49-F238E27FC236}">
                  <a16:creationId xmlns:a16="http://schemas.microsoft.com/office/drawing/2014/main" id="{3B8458ED-8D96-4676-94CD-B9E25E4E7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3432"/>
              <a:ext cx="664" cy="480"/>
            </a:xfrm>
            <a:custGeom>
              <a:avLst/>
              <a:gdLst>
                <a:gd name="T0" fmla="*/ 664 w 664"/>
                <a:gd name="T1" fmla="*/ 480 h 480"/>
                <a:gd name="T2" fmla="*/ 0 w 664"/>
                <a:gd name="T3" fmla="*/ 0 h 480"/>
                <a:gd name="T4" fmla="*/ 0 60000 65536"/>
                <a:gd name="T5" fmla="*/ 0 60000 65536"/>
                <a:gd name="T6" fmla="*/ 0 w 664"/>
                <a:gd name="T7" fmla="*/ 0 h 480"/>
                <a:gd name="T8" fmla="*/ 664 w 664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4" h="480">
                  <a:moveTo>
                    <a:pt x="664" y="48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3" name="Text Box 7">
              <a:extLst>
                <a:ext uri="{FF2B5EF4-FFF2-40B4-BE49-F238E27FC236}">
                  <a16:creationId xmlns:a16="http://schemas.microsoft.com/office/drawing/2014/main" id="{D802403D-210D-499F-BAE1-142E67DCA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688"/>
              <a:ext cx="57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(item)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94" name="Line 8">
              <a:extLst>
                <a:ext uri="{FF2B5EF4-FFF2-40B4-BE49-F238E27FC236}">
                  <a16:creationId xmlns:a16="http://schemas.microsoft.com/office/drawing/2014/main" id="{26C70AA1-8E72-4326-8B6C-ECFBE1A40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4" y="2808"/>
              <a:ext cx="1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5" name="Line 9">
              <a:extLst>
                <a:ext uri="{FF2B5EF4-FFF2-40B4-BE49-F238E27FC236}">
                  <a16:creationId xmlns:a16="http://schemas.microsoft.com/office/drawing/2014/main" id="{36FB758C-02DD-48A5-8420-90E4FF539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4" y="2808"/>
              <a:ext cx="672" cy="576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6" name="Line 10">
              <a:extLst>
                <a:ext uri="{FF2B5EF4-FFF2-40B4-BE49-F238E27FC236}">
                  <a16:creationId xmlns:a16="http://schemas.microsoft.com/office/drawing/2014/main" id="{5A48E217-A556-4B80-BB42-5374D2D00A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8" y="2856"/>
              <a:ext cx="1" cy="576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7" name="Line 11">
              <a:extLst>
                <a:ext uri="{FF2B5EF4-FFF2-40B4-BE49-F238E27FC236}">
                  <a16:creationId xmlns:a16="http://schemas.microsoft.com/office/drawing/2014/main" id="{C35DAB47-59A6-4118-805F-2F3614515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6" y="2808"/>
              <a:ext cx="672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8" name="Line 12">
              <a:extLst>
                <a:ext uri="{FF2B5EF4-FFF2-40B4-BE49-F238E27FC236}">
                  <a16:creationId xmlns:a16="http://schemas.microsoft.com/office/drawing/2014/main" id="{10A59AB6-3128-4605-A150-9512811556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24" y="2376"/>
              <a:ext cx="624" cy="480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9" name="Line 13">
              <a:extLst>
                <a:ext uri="{FF2B5EF4-FFF2-40B4-BE49-F238E27FC236}">
                  <a16:creationId xmlns:a16="http://schemas.microsoft.com/office/drawing/2014/main" id="{AEAADEF9-E5B3-4A7F-9AEF-2672365394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4" y="2376"/>
              <a:ext cx="720" cy="432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0" name="Line 14">
              <a:extLst>
                <a:ext uri="{FF2B5EF4-FFF2-40B4-BE49-F238E27FC236}">
                  <a16:creationId xmlns:a16="http://schemas.microsoft.com/office/drawing/2014/main" id="{C3B6DA52-08F5-489B-9A6E-0F65318242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6" y="2376"/>
              <a:ext cx="48" cy="432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1" name="Text Box 15">
              <a:extLst>
                <a:ext uri="{FF2B5EF4-FFF2-40B4-BE49-F238E27FC236}">
                  <a16:creationId xmlns:a16="http://schemas.microsoft.com/office/drawing/2014/main" id="{506202DC-C382-4D1D-A499-18F1DA8050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4" y="2688"/>
              <a:ext cx="3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(city)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2" name="Text Box 16">
              <a:extLst>
                <a:ext uri="{FF2B5EF4-FFF2-40B4-BE49-F238E27FC236}">
                  <a16:creationId xmlns:a16="http://schemas.microsoft.com/office/drawing/2014/main" id="{66B555E3-6C36-4C09-9E5D-E04C743A72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" y="2160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3" name="Line 17">
              <a:extLst>
                <a:ext uri="{FF2B5EF4-FFF2-40B4-BE49-F238E27FC236}">
                  <a16:creationId xmlns:a16="http://schemas.microsoft.com/office/drawing/2014/main" id="{F0689925-D3F7-4CC2-8627-3D780387F0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4" y="2808"/>
              <a:ext cx="672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4" name="Line 18">
              <a:extLst>
                <a:ext uri="{FF2B5EF4-FFF2-40B4-BE49-F238E27FC236}">
                  <a16:creationId xmlns:a16="http://schemas.microsoft.com/office/drawing/2014/main" id="{259A66D3-D798-4919-B7B6-082A03F47F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6" y="2856"/>
              <a:ext cx="672" cy="528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5" name="Text Box 19">
              <a:extLst>
                <a:ext uri="{FF2B5EF4-FFF2-40B4-BE49-F238E27FC236}">
                  <a16:creationId xmlns:a16="http://schemas.microsoft.com/office/drawing/2014/main" id="{2DC5B1F1-F537-4BA9-B358-7511E0B60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2" y="2688"/>
              <a:ext cx="3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(year)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6" name="Text Box 20">
              <a:extLst>
                <a:ext uri="{FF2B5EF4-FFF2-40B4-BE49-F238E27FC236}">
                  <a16:creationId xmlns:a16="http://schemas.microsoft.com/office/drawing/2014/main" id="{1E92E5D9-60F7-4959-896B-1A4095FC5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6" y="3360"/>
              <a:ext cx="6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(city, item)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7" name="Text Box 21">
              <a:extLst>
                <a:ext uri="{FF2B5EF4-FFF2-40B4-BE49-F238E27FC236}">
                  <a16:creationId xmlns:a16="http://schemas.microsoft.com/office/drawing/2014/main" id="{57491B0A-2F0E-49EA-A736-BCDF9C7F1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360"/>
              <a:ext cx="63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 dirty="0">
                  <a:solidFill>
                    <a:srgbClr val="008484"/>
                  </a:solidFill>
                  <a:latin typeface="Times New Roman" panose="02020603050405020304" pitchFamily="18" charset="0"/>
                </a:rPr>
                <a:t>(city, year)</a:t>
              </a:r>
              <a:endParaRPr lang="en-US" altLang="ru-RU" sz="1800" u="sng" dirty="0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8" name="Text Box 22">
              <a:extLst>
                <a:ext uri="{FF2B5EF4-FFF2-40B4-BE49-F238E27FC236}">
                  <a16:creationId xmlns:a16="http://schemas.microsoft.com/office/drawing/2014/main" id="{C9F364C0-174C-4BE6-9B8D-266D0DD09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3360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(item, year)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9" name="Text Box 23">
              <a:extLst>
                <a:ext uri="{FF2B5EF4-FFF2-40B4-BE49-F238E27FC236}">
                  <a16:creationId xmlns:a16="http://schemas.microsoft.com/office/drawing/2014/main" id="{4D0BAF4D-B6F4-4209-BBD9-4C4F3D718B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936"/>
              <a:ext cx="96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(city, item, year)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>
            <a:extLst>
              <a:ext uri="{FF2B5EF4-FFF2-40B4-BE49-F238E27FC236}">
                <a16:creationId xmlns:a16="http://schemas.microsoft.com/office/drawing/2014/main" id="{3400FE1D-898C-4314-8268-DC56430B49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506" y="826317"/>
            <a:ext cx="10353761" cy="678810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Indexing OLAP Data: </a:t>
            </a:r>
            <a:r>
              <a:rPr lang="en-US" altLang="ru-RU" b="1" dirty="0">
                <a:solidFill>
                  <a:srgbClr val="FFFF00"/>
                </a:solidFill>
              </a:rPr>
              <a:t>Bitmap Index</a:t>
            </a:r>
            <a:endParaRPr lang="en-US" altLang="ru-RU" sz="3200" b="1" dirty="0">
              <a:solidFill>
                <a:srgbClr val="FFFF00"/>
              </a:solidFill>
            </a:endParaRP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4510E62-8FF9-49B3-9B4B-3655455E7D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9119" y="1962326"/>
            <a:ext cx="10078848" cy="2076274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altLang="ru-RU" sz="2000" dirty="0"/>
              <a:t>Index on a particular column</a:t>
            </a:r>
          </a:p>
          <a:p>
            <a:pPr eaLnBrk="1" hangingPunct="1"/>
            <a:r>
              <a:rPr lang="en-US" altLang="ru-RU" sz="2000" dirty="0"/>
              <a:t>Each value in the column has a bit vector: bit-op is fast</a:t>
            </a:r>
          </a:p>
          <a:p>
            <a:pPr eaLnBrk="1" hangingPunct="1"/>
            <a:r>
              <a:rPr lang="en-US" altLang="ru-RU" sz="2000" dirty="0"/>
              <a:t>The length of the bit vector: # of records in the base table</a:t>
            </a:r>
          </a:p>
          <a:p>
            <a:pPr eaLnBrk="1" hangingPunct="1"/>
            <a:r>
              <a:rPr lang="en-US" altLang="ru-RU" sz="2000" dirty="0"/>
              <a:t>The </a:t>
            </a:r>
            <a:r>
              <a:rPr lang="en-US" altLang="ru-RU" sz="2000" i="1" dirty="0"/>
              <a:t> </a:t>
            </a:r>
            <a:r>
              <a:rPr lang="en-US" altLang="ru-RU" sz="2000" i="1" dirty="0" err="1"/>
              <a:t>i</a:t>
            </a:r>
            <a:r>
              <a:rPr lang="en-US" altLang="ru-RU" sz="2000" dirty="0" err="1"/>
              <a:t>-th</a:t>
            </a:r>
            <a:r>
              <a:rPr lang="en-US" altLang="ru-RU" sz="2000" dirty="0"/>
              <a:t> bit is set if the </a:t>
            </a:r>
            <a:r>
              <a:rPr lang="en-US" altLang="ru-RU" sz="2000" i="1" dirty="0"/>
              <a:t> </a:t>
            </a:r>
            <a:r>
              <a:rPr lang="en-US" altLang="ru-RU" sz="2000" i="1" dirty="0" err="1"/>
              <a:t>i</a:t>
            </a:r>
            <a:r>
              <a:rPr lang="en-US" altLang="ru-RU" sz="2000" dirty="0" err="1"/>
              <a:t>-th</a:t>
            </a:r>
            <a:r>
              <a:rPr lang="en-US" altLang="ru-RU" sz="2000" dirty="0"/>
              <a:t> row of the base table has the value for the indexed column</a:t>
            </a:r>
          </a:p>
          <a:p>
            <a:pPr eaLnBrk="1" hangingPunct="1"/>
            <a:r>
              <a:rPr lang="en-US" altLang="ru-RU" sz="2000" dirty="0"/>
              <a:t>not suitable for high cardinality domains</a:t>
            </a:r>
          </a:p>
          <a:p>
            <a:pPr marL="342900" lvl="1" indent="-342900">
              <a:buClr>
                <a:schemeClr val="folHlink"/>
              </a:buClr>
              <a:buSzPct val="60000"/>
            </a:pPr>
            <a:r>
              <a:rPr lang="en-US" altLang="ru-RU" sz="2000" dirty="0"/>
              <a:t>A recent bit compression technique, Word-Aligned Hybrid (WAH), makes it work for high cardinality domain as well [Wu, et al. TODS’06]</a:t>
            </a:r>
          </a:p>
          <a:p>
            <a:pPr eaLnBrk="1" hangingPunct="1"/>
            <a:endParaRPr lang="en-US" altLang="ru-RU" sz="2000" dirty="0"/>
          </a:p>
        </p:txBody>
      </p:sp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58D789D2-1A95-4862-8300-35C0B8866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597FE0-A787-4D81-87C6-9AE3C03398D9}" type="slidenum">
              <a:rPr lang="en-US" altLang="ru-RU" sz="1200"/>
              <a:pPr eaLnBrk="1" hangingPunct="1"/>
              <a:t>31</a:t>
            </a:fld>
            <a:endParaRPr lang="en-US" altLang="ru-RU" sz="1200"/>
          </a:p>
        </p:txBody>
      </p:sp>
      <p:graphicFrame>
        <p:nvGraphicFramePr>
          <p:cNvPr id="43013" name="Object 4">
            <a:extLst>
              <a:ext uri="{FF2B5EF4-FFF2-40B4-BE49-F238E27FC236}">
                <a16:creationId xmlns:a16="http://schemas.microsoft.com/office/drawing/2014/main" id="{B3F30D5D-9AA7-4CF0-A5C7-285BBC7DBF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963927"/>
              </p:ext>
            </p:extLst>
          </p:nvPr>
        </p:nvGraphicFramePr>
        <p:xfrm>
          <a:off x="1524000" y="4486013"/>
          <a:ext cx="2571750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2562235" imgH="1981324" progId="Excel.Sheet.8">
                  <p:embed/>
                </p:oleObj>
              </mc:Choice>
              <mc:Fallback>
                <p:oleObj name="Worksheet" r:id="rId3" imgW="2562235" imgH="1981324" progId="Excel.Sheet.8">
                  <p:embed/>
                  <p:pic>
                    <p:nvPicPr>
                      <p:cNvPr id="43013" name="Object 4">
                        <a:extLst>
                          <a:ext uri="{FF2B5EF4-FFF2-40B4-BE49-F238E27FC236}">
                            <a16:creationId xmlns:a16="http://schemas.microsoft.com/office/drawing/2014/main" id="{B3F30D5D-9AA7-4CF0-A5C7-285BBC7DBF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86013"/>
                        <a:ext cx="2571750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5">
            <a:extLst>
              <a:ext uri="{FF2B5EF4-FFF2-40B4-BE49-F238E27FC236}">
                <a16:creationId xmlns:a16="http://schemas.microsoft.com/office/drawing/2014/main" id="{B7A02D10-A3B0-4E28-AB86-67ACC2AF58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20050" y="4495800"/>
          <a:ext cx="26479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2638831" imgH="1981441" progId="Excel.Sheet.8">
                  <p:embed/>
                </p:oleObj>
              </mc:Choice>
              <mc:Fallback>
                <p:oleObj name="Worksheet" r:id="rId5" imgW="2638831" imgH="1981441" progId="Excel.Sheet.8">
                  <p:embed/>
                  <p:pic>
                    <p:nvPicPr>
                      <p:cNvPr id="43014" name="Object 5">
                        <a:extLst>
                          <a:ext uri="{FF2B5EF4-FFF2-40B4-BE49-F238E27FC236}">
                            <a16:creationId xmlns:a16="http://schemas.microsoft.com/office/drawing/2014/main" id="{B7A02D10-A3B0-4E28-AB86-67ACC2AF58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050" y="4495800"/>
                        <a:ext cx="264795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6">
            <a:extLst>
              <a:ext uri="{FF2B5EF4-FFF2-40B4-BE49-F238E27FC236}">
                <a16:creationId xmlns:a16="http://schemas.microsoft.com/office/drawing/2014/main" id="{AA3405FF-05FE-4FD5-B530-DD8C0376E3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4495800"/>
          <a:ext cx="35052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3496056" imgH="1981606" progId="Excel.Sheet.8">
                  <p:embed/>
                </p:oleObj>
              </mc:Choice>
              <mc:Fallback>
                <p:oleObj name="Worksheet" r:id="rId7" imgW="3496056" imgH="1981606" progId="Excel.Sheet.8">
                  <p:embed/>
                  <p:pic>
                    <p:nvPicPr>
                      <p:cNvPr id="43015" name="Object 6">
                        <a:extLst>
                          <a:ext uri="{FF2B5EF4-FFF2-40B4-BE49-F238E27FC236}">
                            <a16:creationId xmlns:a16="http://schemas.microsoft.com/office/drawing/2014/main" id="{AA3405FF-05FE-4FD5-B530-DD8C0376E3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495800"/>
                        <a:ext cx="35052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Text Box 7">
            <a:extLst>
              <a:ext uri="{FF2B5EF4-FFF2-40B4-BE49-F238E27FC236}">
                <a16:creationId xmlns:a16="http://schemas.microsoft.com/office/drawing/2014/main" id="{548F4FBB-5D71-40C2-88F1-E46A3F199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962400"/>
            <a:ext cx="151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b="1">
                <a:latin typeface="Times New Roman" panose="02020603050405020304" pitchFamily="18" charset="0"/>
              </a:rPr>
              <a:t>Base table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43017" name="Text Box 8">
            <a:extLst>
              <a:ext uri="{FF2B5EF4-FFF2-40B4-BE49-F238E27FC236}">
                <a16:creationId xmlns:a16="http://schemas.microsoft.com/office/drawing/2014/main" id="{C4E561D9-FC9D-491C-B82A-D1964931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038600"/>
            <a:ext cx="2319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b="1">
                <a:latin typeface="Times New Roman" panose="02020603050405020304" pitchFamily="18" charset="0"/>
              </a:rPr>
              <a:t>Index on Region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43018" name="Text Box 9">
            <a:extLst>
              <a:ext uri="{FF2B5EF4-FFF2-40B4-BE49-F238E27FC236}">
                <a16:creationId xmlns:a16="http://schemas.microsoft.com/office/drawing/2014/main" id="{D7151834-84ED-4AB5-90B0-101A730CA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038600"/>
            <a:ext cx="2065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b="1">
                <a:latin typeface="Times New Roman" panose="02020603050405020304" pitchFamily="18" charset="0"/>
              </a:rPr>
              <a:t>Index on Type</a:t>
            </a:r>
            <a:endParaRPr lang="en-US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>
            <a:extLst>
              <a:ext uri="{FF2B5EF4-FFF2-40B4-BE49-F238E27FC236}">
                <a16:creationId xmlns:a16="http://schemas.microsoft.com/office/drawing/2014/main" id="{261711F8-2C67-4F22-9D27-C66E1FBD2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4026" y="883640"/>
            <a:ext cx="8231187" cy="560388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OLAP Server Architectures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53379119-DCC9-4660-858C-CA24927A34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6702" y="1982756"/>
            <a:ext cx="9808317" cy="4570444"/>
          </a:xfrm>
          <a:noFill/>
        </p:spPr>
        <p:txBody>
          <a:bodyPr vert="horz" lIns="92075" tIns="46038" rIns="92075" bIns="46038" rtlCol="0" anchor="ctr"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Relational OLAP (ROLAP)</a:t>
            </a:r>
            <a:r>
              <a:rPr lang="en-US" altLang="ru-RU" sz="2000" dirty="0"/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Use relational or extended-relational DBMS to store and manage warehouse data and OLAP middle ware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Include optimization of DBMS backend, implementation of aggregation navigation logic, and additional tools and services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Greater scalability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Multidimensional OLAP (MOLAP)</a:t>
            </a:r>
            <a:r>
              <a:rPr lang="en-US" altLang="ru-RU" sz="2000" dirty="0">
                <a:solidFill>
                  <a:schemeClr val="hlink"/>
                </a:solidFill>
              </a:rPr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Sparse array-based multidimensional storage engine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Fast indexing to pre-computed summarized data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Hybrid OLAP (HOLAP)</a:t>
            </a:r>
            <a:r>
              <a:rPr lang="en-US" altLang="ru-RU" sz="2000" dirty="0">
                <a:solidFill>
                  <a:schemeClr val="hlink"/>
                </a:solidFill>
              </a:rPr>
              <a:t> </a:t>
            </a:r>
            <a:r>
              <a:rPr lang="en-US" altLang="ru-RU" sz="2000" dirty="0"/>
              <a:t>(e.g., Microsoft </a:t>
            </a:r>
            <a:r>
              <a:rPr lang="en-US" altLang="ru-RU" sz="2000" dirty="0" err="1"/>
              <a:t>SQLServer</a:t>
            </a:r>
            <a:r>
              <a:rPr lang="en-US" altLang="ru-RU" sz="2000" dirty="0"/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Flexibility, e.g., low level: relational, high-level: array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chemeClr val="hlink"/>
                </a:solidFill>
              </a:rPr>
              <a:t>Specialized SQL servers </a:t>
            </a:r>
            <a:r>
              <a:rPr lang="en-US" altLang="ru-RU" sz="2000" dirty="0"/>
              <a:t>(e.g., </a:t>
            </a:r>
            <a:r>
              <a:rPr lang="en-US" altLang="ru-RU" sz="2000" dirty="0" err="1"/>
              <a:t>Redbricks</a:t>
            </a:r>
            <a:r>
              <a:rPr lang="en-US" altLang="ru-RU" sz="2000" dirty="0"/>
              <a:t>) </a:t>
            </a:r>
            <a:endParaRPr lang="en-US" altLang="ru-RU" sz="20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Specialized support for SQL queries over star/snowflake schemas</a:t>
            </a:r>
          </a:p>
        </p:txBody>
      </p:sp>
      <p:sp>
        <p:nvSpPr>
          <p:cNvPr id="46082" name="Slide Number Placeholder 5">
            <a:extLst>
              <a:ext uri="{FF2B5EF4-FFF2-40B4-BE49-F238E27FC236}">
                <a16:creationId xmlns:a16="http://schemas.microsoft.com/office/drawing/2014/main" id="{14EE095A-D3BC-4C6F-A5B6-55557A5AD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42FFDFA-17CB-42CB-8AC0-263C9E0FABDA}" type="slidenum">
              <a:rPr lang="en-US" altLang="ru-RU" sz="1200"/>
              <a:pPr eaLnBrk="1" hangingPunct="1"/>
              <a:t>32</a:t>
            </a:fld>
            <a:endParaRPr lang="en-US" altLang="ru-RU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042993E2-3A63-4E6B-9536-48EC40459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713064"/>
            <a:ext cx="10353761" cy="872455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Warehouse—Integrated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897F380-8056-4B3D-A08C-DBC6F6AABB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3064" y="1447799"/>
            <a:ext cx="9907398" cy="5145947"/>
          </a:xfrm>
          <a:noFill/>
        </p:spPr>
        <p:txBody>
          <a:bodyPr vert="horz" lIns="92075" tIns="46038" rIns="92075" bIns="46038" rtlCol="0" anchor="ctr">
            <a:noAutofit/>
          </a:bodyPr>
          <a:lstStyle/>
          <a:p>
            <a:pPr eaLnBrk="1" hangingPunct="1"/>
            <a:r>
              <a:rPr lang="en-US" altLang="ru-RU" sz="2400" dirty="0"/>
              <a:t>Constructed by integrating multiple, heterogeneous data sources</a:t>
            </a:r>
          </a:p>
          <a:p>
            <a:pPr lvl="1" eaLnBrk="1" hangingPunct="1"/>
            <a:r>
              <a:rPr lang="en-US" altLang="ru-RU" sz="2400" dirty="0"/>
              <a:t>relational databases, flat files, on-line transaction records</a:t>
            </a:r>
          </a:p>
          <a:p>
            <a:pPr eaLnBrk="1" hangingPunct="1"/>
            <a:r>
              <a:rPr lang="en-US" altLang="ru-RU" sz="2400" dirty="0"/>
              <a:t>Data cleaning and data integration techniques are applied.</a:t>
            </a:r>
          </a:p>
          <a:p>
            <a:pPr lvl="1" eaLnBrk="1" hangingPunct="1"/>
            <a:r>
              <a:rPr lang="en-US" altLang="ru-RU" sz="2400" dirty="0"/>
              <a:t>Ensure consistency in naming conventions, encoding structures, attribute measures, etc. among different data sources</a:t>
            </a:r>
          </a:p>
          <a:p>
            <a:pPr lvl="2" eaLnBrk="1" hangingPunct="1"/>
            <a:r>
              <a:rPr lang="en-US" altLang="ru-RU" sz="2400" dirty="0"/>
              <a:t>E.g., Hotel price: currency, tax, breakfast covered, etc.</a:t>
            </a:r>
          </a:p>
          <a:p>
            <a:pPr lvl="1" eaLnBrk="1" hangingPunct="1"/>
            <a:r>
              <a:rPr lang="en-US" altLang="ru-RU" sz="2400" dirty="0"/>
              <a:t>When data is moved to the warehouse, it is converted.  </a:t>
            </a:r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6D9049EB-4F2D-424F-B9D7-62F23DB0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14044B5-4692-4D4A-9455-095B12DD056E}" type="slidenum">
              <a:rPr lang="en-US" altLang="ru-RU" sz="1200"/>
              <a:pPr eaLnBrk="1" hangingPunct="1"/>
              <a:t>4</a:t>
            </a:fld>
            <a:endParaRPr lang="en-US" altLang="ru-RU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8D511A73-B809-471A-BD80-F01BD0537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1019" y="729842"/>
            <a:ext cx="10353761" cy="929243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Warehouse—Time Variant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2CF3545-59F1-4F86-8F9F-9BEA573D8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1019" y="1828799"/>
            <a:ext cx="9872187" cy="4939718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ru-RU" sz="2400" dirty="0"/>
              <a:t>The time horizon for the data warehouse is significantly longer than that of operational systems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Operational database: current value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Data warehouse data: provide information from a historical perspective (e.g., past 5-10 years)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ru-RU" sz="2400" dirty="0"/>
              <a:t>Every key structure in the data warehouse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Contains an element of time, explicitly or implicitly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But the key of operational data may or may not contain “time element”</a:t>
            </a:r>
          </a:p>
          <a:p>
            <a:pPr lvl="1" eaLnBrk="1" hangingPunct="1">
              <a:lnSpc>
                <a:spcPct val="110000"/>
              </a:lnSpc>
            </a:pPr>
            <a:endParaRPr lang="en-US" altLang="ru-RU" sz="2200" dirty="0"/>
          </a:p>
        </p:txBody>
      </p:sp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5164C30F-0B8D-4FED-8A50-B3159CAF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C4E729-A2F5-4A88-826F-26B355F4241F}" type="slidenum">
              <a:rPr lang="en-US" altLang="ru-RU" sz="1200"/>
              <a:pPr eaLnBrk="1" hangingPunct="1"/>
              <a:t>5</a:t>
            </a:fld>
            <a:endParaRPr lang="en-US" altLang="ru-RU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026">
            <a:extLst>
              <a:ext uri="{FF2B5EF4-FFF2-40B4-BE49-F238E27FC236}">
                <a16:creationId xmlns:a16="http://schemas.microsoft.com/office/drawing/2014/main" id="{F02CA89E-A0C2-4E82-B4E7-8DB530911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679507"/>
            <a:ext cx="10353761" cy="847289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Warehouse—Nonvolatile</a:t>
            </a:r>
          </a:p>
        </p:txBody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C6D6ACAE-94B4-4135-A7FA-416A4EA509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1392572"/>
            <a:ext cx="10041622" cy="5192786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A </a:t>
            </a:r>
            <a:r>
              <a:rPr lang="en-US" altLang="ru-RU" sz="2400" dirty="0">
                <a:solidFill>
                  <a:schemeClr val="hlink"/>
                </a:solidFill>
              </a:rPr>
              <a:t>physically separate store</a:t>
            </a:r>
            <a:r>
              <a:rPr lang="en-US" altLang="ru-RU" sz="2400" dirty="0"/>
              <a:t> of data transformed from the operational environment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Operational </a:t>
            </a:r>
            <a:r>
              <a:rPr lang="en-US" altLang="ru-RU" sz="2400" dirty="0">
                <a:solidFill>
                  <a:schemeClr val="hlink"/>
                </a:solidFill>
              </a:rPr>
              <a:t>update of data does not occur</a:t>
            </a:r>
            <a:r>
              <a:rPr lang="en-US" altLang="ru-RU" sz="2400" dirty="0"/>
              <a:t> in the data warehouse environment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400" dirty="0"/>
              <a:t>Does not require transaction processing, recovery, and concurrency control mechanisms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400" dirty="0"/>
              <a:t>Requires only two operations in data accessing: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ru-RU" i="1" dirty="0">
                <a:solidFill>
                  <a:schemeClr val="hlink"/>
                </a:solidFill>
              </a:rPr>
              <a:t>initial loading of data</a:t>
            </a:r>
            <a:r>
              <a:rPr lang="en-US" altLang="ru-RU" dirty="0"/>
              <a:t> and </a:t>
            </a:r>
            <a:r>
              <a:rPr lang="en-US" altLang="ru-RU" i="1" dirty="0">
                <a:solidFill>
                  <a:schemeClr val="hlink"/>
                </a:solidFill>
              </a:rPr>
              <a:t>access of data</a:t>
            </a:r>
            <a:endParaRPr lang="en-US" altLang="ru-RU" dirty="0"/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8ACF6A8C-5E56-4B38-8722-81B4A3C4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6F77A13-77A7-4C01-84AE-1523CB4E468A}" type="slidenum">
              <a:rPr lang="en-US" altLang="ru-RU" sz="1200"/>
              <a:pPr eaLnBrk="1" hangingPunct="1"/>
              <a:t>6</a:t>
            </a:fld>
            <a:endParaRPr lang="en-US" altLang="ru-RU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BDA2FBAD-5B29-4183-B3DF-6F8F2695F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675" y="816527"/>
            <a:ext cx="9565547" cy="80254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Why a Separate Data Warehouse?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05BCC93-3579-43F4-9023-7B0EEBB22E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7563" y="2038525"/>
            <a:ext cx="10024844" cy="4514675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High performance for both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DBMS— tuned for OLTP: access methods, indexing, concurrency control, recovery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Warehouse—tuned for OLAP: complex OLAP queries, multidimensional view, consolidation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Different functions and different data: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missing data</a:t>
            </a:r>
            <a:r>
              <a:rPr lang="en-US" altLang="ru-RU" sz="2000" dirty="0"/>
              <a:t>: Decision support requires historical data which operational DBs do not typically maintain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data consolidation</a:t>
            </a:r>
            <a:r>
              <a:rPr lang="en-US" altLang="ru-RU" sz="2000" dirty="0"/>
              <a:t>:  DS requires consolidation (aggregation, summarization) of data from heterogeneous sources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data quality</a:t>
            </a:r>
            <a:r>
              <a:rPr lang="en-US" altLang="ru-RU" sz="2000" dirty="0"/>
              <a:t>: different sources typically use inconsistent data representations, codes and formats which have to be reconciled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Note: There are more and more systems which perform OLAP analysis directly on relational databases</a:t>
            </a:r>
          </a:p>
        </p:txBody>
      </p:sp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FBC3BCB2-8104-445A-BB30-CF18DADD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3989CAA-4B23-49E2-9150-FF23B0D17239}" type="slidenum">
              <a:rPr lang="en-US" altLang="ru-RU" sz="1200"/>
              <a:pPr eaLnBrk="1" hangingPunct="1"/>
              <a:t>7</a:t>
            </a:fld>
            <a:endParaRPr lang="en-US" altLang="ru-RU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C9625-E583-4746-A038-D6518228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786468"/>
            <a:ext cx="10353761" cy="8997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Data Warehouse: A Multi-Tiered Architecture</a:t>
            </a:r>
            <a:br>
              <a:rPr lang="en-US" sz="4400" dirty="0">
                <a:solidFill>
                  <a:schemeClr val="tx2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F042ED89-BAA8-4BD9-AF0A-2A14120D3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937" y="2871132"/>
            <a:ext cx="2011363" cy="1600200"/>
          </a:xfrm>
          <a:prstGeom prst="flowChartMagneticDisk">
            <a:avLst/>
          </a:prstGeom>
          <a:solidFill>
            <a:srgbClr val="66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4AD8DD-B38E-4895-8547-42750A826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537" y="3404532"/>
            <a:ext cx="1554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>
                <a:latin typeface="Times New Roman" panose="02020603050405020304" pitchFamily="18" charset="0"/>
              </a:rPr>
              <a:t>Data</a:t>
            </a:r>
          </a:p>
          <a:p>
            <a:pPr algn="ctr"/>
            <a:r>
              <a:rPr lang="en-US" altLang="ru-RU">
                <a:latin typeface="Times New Roman" panose="02020603050405020304" pitchFamily="18" charset="0"/>
              </a:rPr>
              <a:t>Warehouse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039E4F1-03EC-4541-9DF2-7E602F7D0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537" y="2032932"/>
            <a:ext cx="1968500" cy="3568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9FCAFDF2-ECB3-4181-8973-8EC3EF650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487" y="3182282"/>
            <a:ext cx="901700" cy="749300"/>
          </a:xfrm>
          <a:prstGeom prst="rightArrow">
            <a:avLst>
              <a:gd name="adj1" fmla="val 75009"/>
              <a:gd name="adj2" fmla="val 6017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C2C031A2-30E4-4E94-9C46-C966219A41E3}"/>
              </a:ext>
            </a:extLst>
          </p:cNvPr>
          <p:cNvGrpSpPr>
            <a:grpSpLocks/>
          </p:cNvGrpSpPr>
          <p:nvPr/>
        </p:nvGrpSpPr>
        <p:grpSpPr bwMode="auto">
          <a:xfrm>
            <a:off x="3171737" y="2642532"/>
            <a:ext cx="1228725" cy="2197100"/>
            <a:chOff x="1238" y="1876"/>
            <a:chExt cx="774" cy="1384"/>
          </a:xfrm>
        </p:grpSpPr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id="{DF8E15A4-D4BD-440D-A5B3-E121A968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876"/>
              <a:ext cx="760" cy="1384"/>
            </a:xfrm>
            <a:prstGeom prst="right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FA0A8FA6-1D7A-46B4-B50B-A63F47717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2193"/>
              <a:ext cx="72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Extract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Transform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Load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Refresh</a:t>
              </a:r>
            </a:p>
          </p:txBody>
        </p:sp>
      </p:grpSp>
      <p:sp>
        <p:nvSpPr>
          <p:cNvPr id="11" name="Rectangle 11">
            <a:extLst>
              <a:ext uri="{FF2B5EF4-FFF2-40B4-BE49-F238E27FC236}">
                <a16:creationId xmlns:a16="http://schemas.microsoft.com/office/drawing/2014/main" id="{9E311A55-343A-489E-B988-F0BDDCFF6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9737" y="6147732"/>
            <a:ext cx="1905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>
                <a:latin typeface="Times New Roman" panose="02020603050405020304" pitchFamily="18" charset="0"/>
              </a:rPr>
              <a:t>OLAP Engine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C93BA7F-352E-4A6F-81A2-B7E6AED6C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3337" y="2718732"/>
            <a:ext cx="16970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dirty="0">
                <a:latin typeface="Times New Roman" panose="02020603050405020304" pitchFamily="18" charset="0"/>
              </a:rPr>
              <a:t>Analysis</a:t>
            </a:r>
          </a:p>
          <a:p>
            <a:r>
              <a:rPr lang="en-US" altLang="ru-RU" dirty="0">
                <a:latin typeface="Times New Roman" panose="02020603050405020304" pitchFamily="18" charset="0"/>
              </a:rPr>
              <a:t>Query</a:t>
            </a:r>
          </a:p>
          <a:p>
            <a:r>
              <a:rPr lang="en-US" altLang="ru-RU" dirty="0">
                <a:latin typeface="Times New Roman" panose="02020603050405020304" pitchFamily="18" charset="0"/>
              </a:rPr>
              <a:t>Reports</a:t>
            </a:r>
          </a:p>
          <a:p>
            <a:r>
              <a:rPr lang="en-US" altLang="ru-RU" dirty="0">
                <a:latin typeface="Times New Roman" panose="02020603050405020304" pitchFamily="18" charset="0"/>
              </a:rPr>
              <a:t>Data mining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B8202F45-2150-4629-B7C5-5BD791872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537" y="1651932"/>
            <a:ext cx="1143000" cy="9906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dirty="0">
                <a:latin typeface="Times New Roman" panose="02020603050405020304" pitchFamily="18" charset="0"/>
              </a:rPr>
              <a:t>Monitor</a:t>
            </a:r>
          </a:p>
          <a:p>
            <a:pPr algn="ctr"/>
            <a:r>
              <a:rPr lang="en-US" altLang="ru-RU" sz="2000" dirty="0">
                <a:latin typeface="Times New Roman" panose="02020603050405020304" pitchFamily="18" charset="0"/>
              </a:rPr>
              <a:t>&amp;</a:t>
            </a:r>
          </a:p>
          <a:p>
            <a:pPr algn="ctr"/>
            <a:r>
              <a:rPr lang="en-US" altLang="ru-RU" sz="2000" dirty="0">
                <a:latin typeface="Times New Roman" panose="02020603050405020304" pitchFamily="18" charset="0"/>
              </a:rPr>
              <a:t>Integrator</a:t>
            </a:r>
            <a:endParaRPr lang="en-US" altLang="ru-RU" dirty="0">
              <a:latin typeface="Times New Roman" panose="02020603050405020304" pitchFamily="18" charset="0"/>
            </a:endParaRPr>
          </a:p>
        </p:txBody>
      </p:sp>
      <p:grpSp>
        <p:nvGrpSpPr>
          <p:cNvPr id="14" name="Group 14">
            <a:extLst>
              <a:ext uri="{FF2B5EF4-FFF2-40B4-BE49-F238E27FC236}">
                <a16:creationId xmlns:a16="http://schemas.microsoft.com/office/drawing/2014/main" id="{7F589F65-1501-4C49-84DB-9A1E01ABCF82}"/>
              </a:ext>
            </a:extLst>
          </p:cNvPr>
          <p:cNvGrpSpPr>
            <a:grpSpLocks/>
          </p:cNvGrpSpPr>
          <p:nvPr/>
        </p:nvGrpSpPr>
        <p:grpSpPr bwMode="auto">
          <a:xfrm>
            <a:off x="3476537" y="1651932"/>
            <a:ext cx="931863" cy="914400"/>
            <a:chOff x="288" y="1012"/>
            <a:chExt cx="769" cy="664"/>
          </a:xfrm>
          <a:solidFill>
            <a:srgbClr val="00B0F0"/>
          </a:solidFill>
        </p:grpSpPr>
        <p:sp>
          <p:nvSpPr>
            <p:cNvPr id="15" name="Oval 15">
              <a:extLst>
                <a:ext uri="{FF2B5EF4-FFF2-40B4-BE49-F238E27FC236}">
                  <a16:creationId xmlns:a16="http://schemas.microsoft.com/office/drawing/2014/main" id="{76D66601-0BB7-48B1-908A-2D20309EB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437"/>
              <a:ext cx="760" cy="23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1D61948E-2DAC-49C9-A18C-AD6717C46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1159"/>
              <a:ext cx="769" cy="413"/>
            </a:xfrm>
            <a:custGeom>
              <a:avLst/>
              <a:gdLst>
                <a:gd name="T0" fmla="*/ 12 w 769"/>
                <a:gd name="T1" fmla="*/ 412 h 413"/>
                <a:gd name="T2" fmla="*/ 0 w 769"/>
                <a:gd name="T3" fmla="*/ 318 h 413"/>
                <a:gd name="T4" fmla="*/ 0 w 769"/>
                <a:gd name="T5" fmla="*/ 244 h 413"/>
                <a:gd name="T6" fmla="*/ 0 w 769"/>
                <a:gd name="T7" fmla="*/ 147 h 413"/>
                <a:gd name="T8" fmla="*/ 0 w 769"/>
                <a:gd name="T9" fmla="*/ 73 h 413"/>
                <a:gd name="T10" fmla="*/ 0 w 769"/>
                <a:gd name="T11" fmla="*/ 0 h 413"/>
                <a:gd name="T12" fmla="*/ 768 w 769"/>
                <a:gd name="T13" fmla="*/ 10 h 413"/>
                <a:gd name="T14" fmla="*/ 768 w 769"/>
                <a:gd name="T15" fmla="*/ 412 h 413"/>
                <a:gd name="T16" fmla="*/ 768 w 769"/>
                <a:gd name="T17" fmla="*/ 412 h 4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9"/>
                <a:gd name="T28" fmla="*/ 0 h 413"/>
                <a:gd name="T29" fmla="*/ 769 w 769"/>
                <a:gd name="T30" fmla="*/ 413 h 4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9" h="413">
                  <a:moveTo>
                    <a:pt x="12" y="412"/>
                  </a:moveTo>
                  <a:lnTo>
                    <a:pt x="0" y="318"/>
                  </a:lnTo>
                  <a:lnTo>
                    <a:pt x="0" y="244"/>
                  </a:lnTo>
                  <a:lnTo>
                    <a:pt x="0" y="147"/>
                  </a:lnTo>
                  <a:lnTo>
                    <a:pt x="0" y="73"/>
                  </a:lnTo>
                  <a:lnTo>
                    <a:pt x="0" y="0"/>
                  </a:lnTo>
                  <a:lnTo>
                    <a:pt x="768" y="10"/>
                  </a:lnTo>
                  <a:lnTo>
                    <a:pt x="768" y="412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8B2CD46A-21B1-40C1-B09A-F3E274A03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012"/>
              <a:ext cx="760" cy="25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8" name="Rectangle 18">
            <a:extLst>
              <a:ext uri="{FF2B5EF4-FFF2-40B4-BE49-F238E27FC236}">
                <a16:creationId xmlns:a16="http://schemas.microsoft.com/office/drawing/2014/main" id="{CDB9756A-48AB-4816-94E1-3C748CA5B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737" y="2032932"/>
            <a:ext cx="850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Metadata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75E4165-AB91-4506-AEAC-CBE2A2415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0937" y="2109132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ADA15D24-2E51-4ECB-9ADF-D6217B07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712" y="6071532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Data Sources</a:t>
            </a: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F4C4E94E-13F6-4EED-8905-8019AF11F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0937" y="6147732"/>
            <a:ext cx="20224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Front-End Tools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0BC470CB-2E6C-420F-9754-59D38BF85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7262" y="3312457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Serve</a:t>
            </a:r>
          </a:p>
        </p:txBody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5E331CE0-2CB1-4072-87A0-20BB47E37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7937" y="2337732"/>
            <a:ext cx="755650" cy="679450"/>
          </a:xfrm>
          <a:prstGeom prst="cube">
            <a:avLst>
              <a:gd name="adj" fmla="val 24995"/>
            </a:avLst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" name="AutoShape 24">
            <a:extLst>
              <a:ext uri="{FF2B5EF4-FFF2-40B4-BE49-F238E27FC236}">
                <a16:creationId xmlns:a16="http://schemas.microsoft.com/office/drawing/2014/main" id="{51640B28-3DFD-47C5-A762-C7A3E6951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4137" y="4318932"/>
            <a:ext cx="679450" cy="679450"/>
          </a:xfrm>
          <a:prstGeom prst="cube">
            <a:avLst>
              <a:gd name="adj" fmla="val 24995"/>
            </a:avLst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" name="AutoShape 25">
            <a:extLst>
              <a:ext uri="{FF2B5EF4-FFF2-40B4-BE49-F238E27FC236}">
                <a16:creationId xmlns:a16="http://schemas.microsoft.com/office/drawing/2014/main" id="{9A93B445-3F4F-4E58-A7D6-839D78CE8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3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" name="AutoShape 26">
            <a:extLst>
              <a:ext uri="{FF2B5EF4-FFF2-40B4-BE49-F238E27FC236}">
                <a16:creationId xmlns:a16="http://schemas.microsoft.com/office/drawing/2014/main" id="{37D21C7C-836B-4BEC-BC60-EFDB58121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49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" name="AutoShape 27">
            <a:extLst>
              <a:ext uri="{FF2B5EF4-FFF2-40B4-BE49-F238E27FC236}">
                <a16:creationId xmlns:a16="http://schemas.microsoft.com/office/drawing/2014/main" id="{AD08B185-20C8-47A0-A86A-F305B2DEA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1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856AAADE-68EF-4990-99D8-4124DB61D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4337" y="5538132"/>
            <a:ext cx="1022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>
                <a:latin typeface="Times New Roman" panose="02020603050405020304" pitchFamily="18" charset="0"/>
              </a:rPr>
              <a:t>Data Marts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9" name="Line 29">
            <a:extLst>
              <a:ext uri="{FF2B5EF4-FFF2-40B4-BE49-F238E27FC236}">
                <a16:creationId xmlns:a16="http://schemas.microsoft.com/office/drawing/2014/main" id="{EA0C041C-F4DE-400D-8EBC-6EFAA35062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5937" y="2718732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94237CCF-C5F0-43F8-8988-56C5FD1CEE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00737" y="4852332"/>
            <a:ext cx="457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31">
            <a:extLst>
              <a:ext uri="{FF2B5EF4-FFF2-40B4-BE49-F238E27FC236}">
                <a16:creationId xmlns:a16="http://schemas.microsoft.com/office/drawing/2014/main" id="{5E25AFF1-61FE-49E5-A14C-F2A69141A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" name="AutoShape 32">
            <a:extLst>
              <a:ext uri="{FF2B5EF4-FFF2-40B4-BE49-F238E27FC236}">
                <a16:creationId xmlns:a16="http://schemas.microsoft.com/office/drawing/2014/main" id="{04BA8190-4DEE-4A83-BE93-932D8DFC9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3" name="AutoShape 33">
            <a:extLst>
              <a:ext uri="{FF2B5EF4-FFF2-40B4-BE49-F238E27FC236}">
                <a16:creationId xmlns:a16="http://schemas.microsoft.com/office/drawing/2014/main" id="{E3FD8655-BFA3-474B-AD31-47A830FF8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34" name="Group 34">
            <a:extLst>
              <a:ext uri="{FF2B5EF4-FFF2-40B4-BE49-F238E27FC236}">
                <a16:creationId xmlns:a16="http://schemas.microsoft.com/office/drawing/2014/main" id="{65DDB70C-FD78-4E1E-A2A6-4493608967DB}"/>
              </a:ext>
            </a:extLst>
          </p:cNvPr>
          <p:cNvGrpSpPr>
            <a:grpSpLocks/>
          </p:cNvGrpSpPr>
          <p:nvPr/>
        </p:nvGrpSpPr>
        <p:grpSpPr bwMode="auto">
          <a:xfrm>
            <a:off x="1495337" y="1499532"/>
            <a:ext cx="1590675" cy="3879850"/>
            <a:chOff x="148" y="1440"/>
            <a:chExt cx="1002" cy="2444"/>
          </a:xfrm>
        </p:grpSpPr>
        <p:sp>
          <p:nvSpPr>
            <p:cNvPr id="35" name="Oval 35">
              <a:extLst>
                <a:ext uri="{FF2B5EF4-FFF2-40B4-BE49-F238E27FC236}">
                  <a16:creationId xmlns:a16="http://schemas.microsoft.com/office/drawing/2014/main" id="{EEA6D103-14EB-47F1-BE36-6F2385727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256"/>
              <a:ext cx="472" cy="17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36" name="Oval 36">
              <a:extLst>
                <a:ext uri="{FF2B5EF4-FFF2-40B4-BE49-F238E27FC236}">
                  <a16:creationId xmlns:a16="http://schemas.microsoft.com/office/drawing/2014/main" id="{6D701C18-8F3E-4F08-AC54-EDC710362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1440"/>
              <a:ext cx="1000" cy="24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" name="Oval 37">
              <a:extLst>
                <a:ext uri="{FF2B5EF4-FFF2-40B4-BE49-F238E27FC236}">
                  <a16:creationId xmlns:a16="http://schemas.microsoft.com/office/drawing/2014/main" id="{82AC4EC2-835B-4284-B0CB-3380D703F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56"/>
              <a:ext cx="472" cy="17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8" name="Rectangle 38">
              <a:extLst>
                <a:ext uri="{FF2B5EF4-FFF2-40B4-BE49-F238E27FC236}">
                  <a16:creationId xmlns:a16="http://schemas.microsoft.com/office/drawing/2014/main" id="{F606F29A-7A95-49FA-96ED-85A059216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48"/>
              <a:ext cx="91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Operational </a:t>
              </a:r>
            </a:p>
            <a:p>
              <a:r>
                <a:rPr lang="en-US" altLang="ru-RU" sz="2000">
                  <a:latin typeface="Times New Roman" panose="02020603050405020304" pitchFamily="18" charset="0"/>
                </a:rPr>
                <a:t>DBs</a:t>
              </a:r>
            </a:p>
          </p:txBody>
        </p: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9C0B03D3-BEF2-408E-BAC9-53E6B3456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69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Other</a:t>
              </a:r>
            </a:p>
            <a:p>
              <a:r>
                <a:rPr lang="en-US" altLang="ru-RU" sz="2000">
                  <a:latin typeface="Times New Roman" panose="02020603050405020304" pitchFamily="18" charset="0"/>
                </a:rPr>
                <a:t>sources</a:t>
              </a:r>
            </a:p>
          </p:txBody>
        </p:sp>
        <p:sp>
          <p:nvSpPr>
            <p:cNvPr id="40" name="AutoShape 40">
              <a:extLst>
                <a:ext uri="{FF2B5EF4-FFF2-40B4-BE49-F238E27FC236}">
                  <a16:creationId xmlns:a16="http://schemas.microsoft.com/office/drawing/2014/main" id="{594F976D-8A9E-471B-93EA-FFF8BE8FD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" y="3398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" name="AutoShape 41">
              <a:extLst>
                <a:ext uri="{FF2B5EF4-FFF2-40B4-BE49-F238E27FC236}">
                  <a16:creationId xmlns:a16="http://schemas.microsoft.com/office/drawing/2014/main" id="{58B19A3F-24A3-4431-BD11-D7CD043DE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" y="3129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2" name="AutoShape 42">
              <a:extLst>
                <a:ext uri="{FF2B5EF4-FFF2-40B4-BE49-F238E27FC236}">
                  <a16:creationId xmlns:a16="http://schemas.microsoft.com/office/drawing/2014/main" id="{78D80931-D280-4D73-AE21-3573851A9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2851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3" name="Line 43">
            <a:extLst>
              <a:ext uri="{FF2B5EF4-FFF2-40B4-BE49-F238E27FC236}">
                <a16:creationId xmlns:a16="http://schemas.microsoft.com/office/drawing/2014/main" id="{43591282-3EC2-4AF3-8F25-2E3FB5B7B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1737" y="1499532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Line 44">
            <a:extLst>
              <a:ext uri="{FF2B5EF4-FFF2-40B4-BE49-F238E27FC236}">
                <a16:creationId xmlns:a16="http://schemas.microsoft.com/office/drawing/2014/main" id="{B4E59D2B-7138-40E7-A3A7-B96DBFC8F2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6937" y="1575732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Line 45">
            <a:extLst>
              <a:ext uri="{FF2B5EF4-FFF2-40B4-BE49-F238E27FC236}">
                <a16:creationId xmlns:a16="http://schemas.microsoft.com/office/drawing/2014/main" id="{F571094B-4B17-4763-A3B5-ED7EB1DEE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6137" y="1575732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Text Box 46">
            <a:extLst>
              <a:ext uri="{FF2B5EF4-FFF2-40B4-BE49-F238E27FC236}">
                <a16:creationId xmlns:a16="http://schemas.microsoft.com/office/drawing/2014/main" id="{605A5E22-59A6-4E22-92DA-6D2D887DC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187" y="6147732"/>
            <a:ext cx="1581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Data Storage</a:t>
            </a:r>
          </a:p>
        </p:txBody>
      </p:sp>
      <p:sp>
        <p:nvSpPr>
          <p:cNvPr id="47" name="AutoShape 47">
            <a:extLst>
              <a:ext uri="{FF2B5EF4-FFF2-40B4-BE49-F238E27FC236}">
                <a16:creationId xmlns:a16="http://schemas.microsoft.com/office/drawing/2014/main" id="{4A2C59D9-B310-4884-95D0-D732C82A83FE}"/>
              </a:ext>
            </a:extLst>
          </p:cNvPr>
          <p:cNvSpPr>
            <a:spLocks/>
          </p:cNvSpPr>
          <p:nvPr/>
        </p:nvSpPr>
        <p:spPr bwMode="auto">
          <a:xfrm rot="5400000">
            <a:off x="2219237" y="5195232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" name="AutoShape 48">
            <a:extLst>
              <a:ext uri="{FF2B5EF4-FFF2-40B4-BE49-F238E27FC236}">
                <a16:creationId xmlns:a16="http://schemas.microsoft.com/office/drawing/2014/main" id="{90D85C54-3C51-4AAB-8D35-BE3F6FE15C36}"/>
              </a:ext>
            </a:extLst>
          </p:cNvPr>
          <p:cNvSpPr>
            <a:spLocks/>
          </p:cNvSpPr>
          <p:nvPr/>
        </p:nvSpPr>
        <p:spPr bwMode="auto">
          <a:xfrm rot="5400000">
            <a:off x="4771937" y="4395132"/>
            <a:ext cx="152400" cy="32004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" name="AutoShape 49">
            <a:extLst>
              <a:ext uri="{FF2B5EF4-FFF2-40B4-BE49-F238E27FC236}">
                <a16:creationId xmlns:a16="http://schemas.microsoft.com/office/drawing/2014/main" id="{E043AEA1-AA43-4802-80A6-160157C8FF15}"/>
              </a:ext>
            </a:extLst>
          </p:cNvPr>
          <p:cNvSpPr>
            <a:spLocks/>
          </p:cNvSpPr>
          <p:nvPr/>
        </p:nvSpPr>
        <p:spPr bwMode="auto">
          <a:xfrm rot="5400000">
            <a:off x="7248437" y="5423832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0" name="AutoShape 50">
            <a:extLst>
              <a:ext uri="{FF2B5EF4-FFF2-40B4-BE49-F238E27FC236}">
                <a16:creationId xmlns:a16="http://schemas.microsoft.com/office/drawing/2014/main" id="{2B0C9094-8FC4-4D50-A2AE-D19B000A989C}"/>
              </a:ext>
            </a:extLst>
          </p:cNvPr>
          <p:cNvSpPr>
            <a:spLocks/>
          </p:cNvSpPr>
          <p:nvPr/>
        </p:nvSpPr>
        <p:spPr bwMode="auto">
          <a:xfrm rot="5400000">
            <a:off x="9001037" y="4966632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" name="Rectangle 51">
            <a:extLst>
              <a:ext uri="{FF2B5EF4-FFF2-40B4-BE49-F238E27FC236}">
                <a16:creationId xmlns:a16="http://schemas.microsoft.com/office/drawing/2014/main" id="{0F51CAF3-65BF-4735-9D54-9AB02001A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737" y="1880532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>
                <a:latin typeface="Times New Roman" panose="02020603050405020304" pitchFamily="18" charset="0"/>
              </a:rPr>
              <a:t>OLAP Server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52" name="Line 52">
            <a:extLst>
              <a:ext uri="{FF2B5EF4-FFF2-40B4-BE49-F238E27FC236}">
                <a16:creationId xmlns:a16="http://schemas.microsoft.com/office/drawing/2014/main" id="{E34D59E4-636C-453E-A32F-9ECE3DDC8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4737" y="2566332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5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56CE39DF-D555-4826-88F8-D8345FC9E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847" y="699781"/>
            <a:ext cx="8485014" cy="6096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Three Data Warehouse Models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9836F53-8A34-4C23-B7D6-8E434DC87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8023" y="1996580"/>
            <a:ext cx="9075485" cy="4609750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Enterprise warehouse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collects all of the information about subjects spanning the entire organization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Data Mart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a subset of corporate-wide data that is of value to a specific groups of users.  Its scope is confined to specific, selected groups, such as marketing data mart</a:t>
            </a:r>
          </a:p>
          <a:p>
            <a:pPr lvl="2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000" dirty="0"/>
              <a:t>Independent vs. dependent (directly from warehouse) data mart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Virtual warehouse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A set of views over operational databases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Only some of the possible summary views may be materialized</a:t>
            </a:r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8A2BDB6F-22F7-49F0-A29E-E4C5FC7C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EB726E-7A71-4062-AEFC-2A59E80ED156}" type="slidenum">
              <a:rPr lang="en-US" altLang="ru-RU" sz="1200"/>
              <a:pPr eaLnBrk="1" hangingPunct="1"/>
              <a:t>9</a:t>
            </a:fld>
            <a:endParaRPr lang="en-US" altLang="ru-RU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49</TotalTime>
  <Words>2585</Words>
  <Application>Microsoft Office PowerPoint</Application>
  <PresentationFormat>Широкоэкранный</PresentationFormat>
  <Paragraphs>523</Paragraphs>
  <Slides>32</Slides>
  <Notes>30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5" baseType="lpstr">
      <vt:lpstr>Arial</vt:lpstr>
      <vt:lpstr>Calibri</vt:lpstr>
      <vt:lpstr>Cambria Math</vt:lpstr>
      <vt:lpstr>Corbel</vt:lpstr>
      <vt:lpstr>Gill Sans MT</vt:lpstr>
      <vt:lpstr>Impact</vt:lpstr>
      <vt:lpstr>Monotype Sorts</vt:lpstr>
      <vt:lpstr>Tahoma</vt:lpstr>
      <vt:lpstr>Times New Roman</vt:lpstr>
      <vt:lpstr>Wingdings</vt:lpstr>
      <vt:lpstr>Wingdings 2</vt:lpstr>
      <vt:lpstr>Дивиденд</vt:lpstr>
      <vt:lpstr>Worksheet</vt:lpstr>
      <vt:lpstr>Lecture 11</vt:lpstr>
      <vt:lpstr>What is a Data Warehouse?</vt:lpstr>
      <vt:lpstr>Data Warehouse—Subject-Oriented</vt:lpstr>
      <vt:lpstr>Data Warehouse—Integrated</vt:lpstr>
      <vt:lpstr>Data Warehouse—Time Variant</vt:lpstr>
      <vt:lpstr>Data Warehouse—Nonvolatile</vt:lpstr>
      <vt:lpstr>Why a Separate Data Warehouse?</vt:lpstr>
      <vt:lpstr>Data Warehouse: A Multi-Tiered Architecture </vt:lpstr>
      <vt:lpstr>Three Data Warehouse Models</vt:lpstr>
      <vt:lpstr>Extraction, Transformation, and Loading (ETL)</vt:lpstr>
      <vt:lpstr>Metadata Repository</vt:lpstr>
      <vt:lpstr>From Tables and Spreadsheets to  Data Cubes</vt:lpstr>
      <vt:lpstr>Cube: A Lattice of Cuboids</vt:lpstr>
      <vt:lpstr>Conceptual Modeling of Data Warehouses</vt:lpstr>
      <vt:lpstr>Example of Star Schema</vt:lpstr>
      <vt:lpstr>Example of Snowflake Schema</vt:lpstr>
      <vt:lpstr>Example of Fact Constellation</vt:lpstr>
      <vt:lpstr>A Concept Hierarchy:  Dimension (location)</vt:lpstr>
      <vt:lpstr>Data Cube Measures: Three Categories</vt:lpstr>
      <vt:lpstr>Multidimensional Data</vt:lpstr>
      <vt:lpstr>A Sample Data Cube</vt:lpstr>
      <vt:lpstr>Cuboids Corresponding to the Cube</vt:lpstr>
      <vt:lpstr>Typical OLAP Operations</vt:lpstr>
      <vt:lpstr>A Star-Net Query Model</vt:lpstr>
      <vt:lpstr>Design of Data Warehouse: A Business Analysis Framework</vt:lpstr>
      <vt:lpstr>Data Warehouse Design Process </vt:lpstr>
      <vt:lpstr>Data Warehouse Development: A Recommended Approach</vt:lpstr>
      <vt:lpstr>Data Warehouse Usage</vt:lpstr>
      <vt:lpstr>Efficient Data Cube Computation</vt:lpstr>
      <vt:lpstr>The “Compute Cube” Operator</vt:lpstr>
      <vt:lpstr>Indexing OLAP Data: Bitmap Index</vt:lpstr>
      <vt:lpstr>OLAP Server Architectures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 and olap</dc:title>
  <dc:creator>Владислав Карюкин</dc:creator>
  <cp:lastModifiedBy>Карюкин Владислав</cp:lastModifiedBy>
  <cp:revision>8</cp:revision>
  <dcterms:created xsi:type="dcterms:W3CDTF">2019-10-30T03:48:37Z</dcterms:created>
  <dcterms:modified xsi:type="dcterms:W3CDTF">2021-01-14T19:03:15Z</dcterms:modified>
</cp:coreProperties>
</file>